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0" r:id="rId2"/>
  </p:sldMasterIdLst>
  <p:notesMasterIdLst>
    <p:notesMasterId r:id="rId76"/>
  </p:notesMasterIdLst>
  <p:sldIdLst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05" r:id="rId70"/>
    <p:sldId id="406" r:id="rId71"/>
    <p:sldId id="407" r:id="rId72"/>
    <p:sldId id="408" r:id="rId73"/>
    <p:sldId id="409" r:id="rId74"/>
    <p:sldId id="410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ABFFD-B58C-4669-92D6-1E2B8943F1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B72696B-EA1A-4F0F-86E1-7352924490F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Assessment</a:t>
          </a:r>
        </a:p>
      </dgm:t>
    </dgm:pt>
    <dgm:pt modelId="{0C93F2B2-F03C-4B15-8E73-E4A915C8BD9B}" type="parTrans" cxnId="{AE1BB5A9-7DAF-4E3C-AB64-F985723F175B}">
      <dgm:prSet/>
      <dgm:spPr/>
      <dgm:t>
        <a:bodyPr/>
        <a:lstStyle/>
        <a:p>
          <a:endParaRPr lang="en-US"/>
        </a:p>
      </dgm:t>
    </dgm:pt>
    <dgm:pt modelId="{830FEA58-7985-45B3-83EA-05278C400CD9}" type="sibTrans" cxnId="{AE1BB5A9-7DAF-4E3C-AB64-F985723F175B}">
      <dgm:prSet/>
      <dgm:spPr/>
      <dgm:t>
        <a:bodyPr/>
        <a:lstStyle/>
        <a:p>
          <a:endParaRPr lang="en-US"/>
        </a:p>
      </dgm:t>
    </dgm:pt>
    <dgm:pt modelId="{6C6F3475-9CA3-4475-8DFE-565EA8456EF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History</a:t>
          </a:r>
        </a:p>
      </dgm:t>
    </dgm:pt>
    <dgm:pt modelId="{B849E965-437F-4641-8FD1-652C833EF81E}" type="parTrans" cxnId="{DA4B3789-15A7-49F8-B50A-4C3B07B39AB9}">
      <dgm:prSet/>
      <dgm:spPr/>
      <dgm:t>
        <a:bodyPr/>
        <a:lstStyle/>
        <a:p>
          <a:endParaRPr lang="en-US"/>
        </a:p>
      </dgm:t>
    </dgm:pt>
    <dgm:pt modelId="{2A993F98-F668-418F-9BFB-3C31DFC5E365}" type="sibTrans" cxnId="{DA4B3789-15A7-49F8-B50A-4C3B07B39AB9}">
      <dgm:prSet/>
      <dgm:spPr/>
      <dgm:t>
        <a:bodyPr/>
        <a:lstStyle/>
        <a:p>
          <a:endParaRPr lang="en-US"/>
        </a:p>
      </dgm:t>
    </dgm:pt>
    <dgm:pt modelId="{3D672697-12E9-4FED-805A-D56FB74541A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Examination</a:t>
          </a:r>
        </a:p>
      </dgm:t>
    </dgm:pt>
    <dgm:pt modelId="{97714B33-C190-4D8C-8B6B-15793EDA1EE2}" type="parTrans" cxnId="{BEC8BC31-CEDB-4357-82EC-EB7B02DC05E2}">
      <dgm:prSet/>
      <dgm:spPr/>
      <dgm:t>
        <a:bodyPr/>
        <a:lstStyle/>
        <a:p>
          <a:endParaRPr lang="en-US"/>
        </a:p>
      </dgm:t>
    </dgm:pt>
    <dgm:pt modelId="{5070016E-E3D1-48C9-8810-85C4F8EFDF9D}" type="sibTrans" cxnId="{BEC8BC31-CEDB-4357-82EC-EB7B02DC05E2}">
      <dgm:prSet/>
      <dgm:spPr/>
      <dgm:t>
        <a:bodyPr/>
        <a:lstStyle/>
        <a:p>
          <a:endParaRPr lang="en-US"/>
        </a:p>
      </dgm:t>
    </dgm:pt>
    <dgm:pt modelId="{94757B0F-ACEF-4E9E-A582-E9774FC6BFD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Investigation</a:t>
          </a:r>
        </a:p>
      </dgm:t>
    </dgm:pt>
    <dgm:pt modelId="{2CD1F134-90FE-457B-B10E-44B27EF16FAF}" type="parTrans" cxnId="{49BB5859-2194-466D-96C2-2B2AF64D0537}">
      <dgm:prSet/>
      <dgm:spPr/>
      <dgm:t>
        <a:bodyPr/>
        <a:lstStyle/>
        <a:p>
          <a:endParaRPr lang="en-US"/>
        </a:p>
      </dgm:t>
    </dgm:pt>
    <dgm:pt modelId="{FA91049C-2B07-45DF-BCF2-4784DE8D5088}" type="sibTrans" cxnId="{49BB5859-2194-466D-96C2-2B2AF64D0537}">
      <dgm:prSet/>
      <dgm:spPr/>
      <dgm:t>
        <a:bodyPr/>
        <a:lstStyle/>
        <a:p>
          <a:endParaRPr lang="en-US"/>
        </a:p>
      </dgm:t>
    </dgm:pt>
    <dgm:pt modelId="{48899705-B6CF-422F-8BE0-88F57D50533C}" type="pres">
      <dgm:prSet presAssocID="{A5BABFFD-B58C-4669-92D6-1E2B8943F1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563968-7937-4B2D-A7CC-1D4AB06AB6C5}" type="pres">
      <dgm:prSet presAssocID="{0B72696B-EA1A-4F0F-86E1-7352924490F5}" presName="hierRoot1" presStyleCnt="0">
        <dgm:presLayoutVars>
          <dgm:hierBranch/>
        </dgm:presLayoutVars>
      </dgm:prSet>
      <dgm:spPr/>
    </dgm:pt>
    <dgm:pt modelId="{F248944E-DC5C-45EA-8CF8-101D7147607A}" type="pres">
      <dgm:prSet presAssocID="{0B72696B-EA1A-4F0F-86E1-7352924490F5}" presName="rootComposite1" presStyleCnt="0"/>
      <dgm:spPr/>
    </dgm:pt>
    <dgm:pt modelId="{6950FD1A-5277-4675-AC4E-28411319097C}" type="pres">
      <dgm:prSet presAssocID="{0B72696B-EA1A-4F0F-86E1-7352924490F5}" presName="rootText1" presStyleLbl="node0" presStyleIdx="0" presStyleCnt="1" custScaleY="40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8CFB2F-1242-460C-8CC1-7358E151882B}" type="pres">
      <dgm:prSet presAssocID="{0B72696B-EA1A-4F0F-86E1-7352924490F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A33A70-D799-4877-A045-B8C4D26138C6}" type="pres">
      <dgm:prSet presAssocID="{0B72696B-EA1A-4F0F-86E1-7352924490F5}" presName="hierChild2" presStyleCnt="0"/>
      <dgm:spPr/>
    </dgm:pt>
    <dgm:pt modelId="{4133716E-268F-4989-930E-C0D4C9733102}" type="pres">
      <dgm:prSet presAssocID="{B849E965-437F-4641-8FD1-652C833EF81E}" presName="Name35" presStyleLbl="parChTrans1D2" presStyleIdx="0" presStyleCnt="3"/>
      <dgm:spPr/>
      <dgm:t>
        <a:bodyPr/>
        <a:lstStyle/>
        <a:p>
          <a:endParaRPr lang="en-US"/>
        </a:p>
      </dgm:t>
    </dgm:pt>
    <dgm:pt modelId="{A6F9519C-89D3-49A8-9700-590276A27269}" type="pres">
      <dgm:prSet presAssocID="{6C6F3475-9CA3-4475-8DFE-565EA8456EFD}" presName="hierRoot2" presStyleCnt="0">
        <dgm:presLayoutVars>
          <dgm:hierBranch/>
        </dgm:presLayoutVars>
      </dgm:prSet>
      <dgm:spPr/>
    </dgm:pt>
    <dgm:pt modelId="{67C9FD9F-51AB-470E-9175-377926929DEB}" type="pres">
      <dgm:prSet presAssocID="{6C6F3475-9CA3-4475-8DFE-565EA8456EFD}" presName="rootComposite" presStyleCnt="0"/>
      <dgm:spPr/>
    </dgm:pt>
    <dgm:pt modelId="{B5E59E34-5C70-4633-B804-42CFF8C9AEEA}" type="pres">
      <dgm:prSet presAssocID="{6C6F3475-9CA3-4475-8DFE-565EA8456EFD}" presName="rootText" presStyleLbl="node2" presStyleIdx="0" presStyleCnt="3" custScaleX="84207" custScaleY="105034" custLinFactNeighborX="3056" custLinFactNeighborY="4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1517FF-A236-4E76-8C74-C4B95D8BDB4C}" type="pres">
      <dgm:prSet presAssocID="{6C6F3475-9CA3-4475-8DFE-565EA8456EFD}" presName="rootConnector" presStyleLbl="node2" presStyleIdx="0" presStyleCnt="3"/>
      <dgm:spPr/>
      <dgm:t>
        <a:bodyPr/>
        <a:lstStyle/>
        <a:p>
          <a:endParaRPr lang="en-US"/>
        </a:p>
      </dgm:t>
    </dgm:pt>
    <dgm:pt modelId="{C65F2642-E13A-46CE-BB84-E81132EC54AE}" type="pres">
      <dgm:prSet presAssocID="{6C6F3475-9CA3-4475-8DFE-565EA8456EFD}" presName="hierChild4" presStyleCnt="0"/>
      <dgm:spPr/>
    </dgm:pt>
    <dgm:pt modelId="{819EDBB4-051D-4CDD-ABAA-BABF19AC0A97}" type="pres">
      <dgm:prSet presAssocID="{6C6F3475-9CA3-4475-8DFE-565EA8456EFD}" presName="hierChild5" presStyleCnt="0"/>
      <dgm:spPr/>
    </dgm:pt>
    <dgm:pt modelId="{A2E3636F-A166-4F37-B825-A0BAB1539A73}" type="pres">
      <dgm:prSet presAssocID="{97714B33-C190-4D8C-8B6B-15793EDA1EE2}" presName="Name35" presStyleLbl="parChTrans1D2" presStyleIdx="1" presStyleCnt="3"/>
      <dgm:spPr/>
      <dgm:t>
        <a:bodyPr/>
        <a:lstStyle/>
        <a:p>
          <a:endParaRPr lang="en-US"/>
        </a:p>
      </dgm:t>
    </dgm:pt>
    <dgm:pt modelId="{38529D8E-C2DD-4879-A880-187ED4A7550B}" type="pres">
      <dgm:prSet presAssocID="{3D672697-12E9-4FED-805A-D56FB74541A8}" presName="hierRoot2" presStyleCnt="0">
        <dgm:presLayoutVars>
          <dgm:hierBranch/>
        </dgm:presLayoutVars>
      </dgm:prSet>
      <dgm:spPr/>
    </dgm:pt>
    <dgm:pt modelId="{EED2E1E5-72EE-49C7-BDD1-47242D768A53}" type="pres">
      <dgm:prSet presAssocID="{3D672697-12E9-4FED-805A-D56FB74541A8}" presName="rootComposite" presStyleCnt="0"/>
      <dgm:spPr/>
    </dgm:pt>
    <dgm:pt modelId="{552CE148-166C-4F3E-B765-A3946C04E56C}" type="pres">
      <dgm:prSet presAssocID="{3D672697-12E9-4FED-805A-D56FB74541A8}" presName="rootText" presStyleLbl="node2" presStyleIdx="1" presStyleCnt="3" custScaleY="107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74E5AA-DC6D-4BFF-BDD1-BA0B15D1053B}" type="pres">
      <dgm:prSet presAssocID="{3D672697-12E9-4FED-805A-D56FB74541A8}" presName="rootConnector" presStyleLbl="node2" presStyleIdx="1" presStyleCnt="3"/>
      <dgm:spPr/>
      <dgm:t>
        <a:bodyPr/>
        <a:lstStyle/>
        <a:p>
          <a:endParaRPr lang="en-US"/>
        </a:p>
      </dgm:t>
    </dgm:pt>
    <dgm:pt modelId="{97930E25-8BFB-425D-8A8B-F4B2E01CE9DC}" type="pres">
      <dgm:prSet presAssocID="{3D672697-12E9-4FED-805A-D56FB74541A8}" presName="hierChild4" presStyleCnt="0"/>
      <dgm:spPr/>
    </dgm:pt>
    <dgm:pt modelId="{3A7508D0-85B8-4660-B861-DCA39F259FB1}" type="pres">
      <dgm:prSet presAssocID="{3D672697-12E9-4FED-805A-D56FB74541A8}" presName="hierChild5" presStyleCnt="0"/>
      <dgm:spPr/>
    </dgm:pt>
    <dgm:pt modelId="{BB5FD33F-ABAF-4669-9384-D0DF1C54F0A5}" type="pres">
      <dgm:prSet presAssocID="{2CD1F134-90FE-457B-B10E-44B27EF16FAF}" presName="Name35" presStyleLbl="parChTrans1D2" presStyleIdx="2" presStyleCnt="3"/>
      <dgm:spPr/>
      <dgm:t>
        <a:bodyPr/>
        <a:lstStyle/>
        <a:p>
          <a:endParaRPr lang="en-US"/>
        </a:p>
      </dgm:t>
    </dgm:pt>
    <dgm:pt modelId="{D49F3F2E-8592-44FA-8624-38329A3BFD83}" type="pres">
      <dgm:prSet presAssocID="{94757B0F-ACEF-4E9E-A582-E9774FC6BFD2}" presName="hierRoot2" presStyleCnt="0">
        <dgm:presLayoutVars>
          <dgm:hierBranch/>
        </dgm:presLayoutVars>
      </dgm:prSet>
      <dgm:spPr/>
    </dgm:pt>
    <dgm:pt modelId="{AD4314F4-90ED-42FC-97C4-5D72823D059B}" type="pres">
      <dgm:prSet presAssocID="{94757B0F-ACEF-4E9E-A582-E9774FC6BFD2}" presName="rootComposite" presStyleCnt="0"/>
      <dgm:spPr/>
    </dgm:pt>
    <dgm:pt modelId="{48914B42-4D1C-4CF3-BFB8-F13A7D3051EB}" type="pres">
      <dgm:prSet presAssocID="{94757B0F-ACEF-4E9E-A582-E9774FC6BFD2}" presName="rootText" presStyleLbl="node2" presStyleIdx="2" presStyleCnt="3" custScaleY="107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EAF206-1FE4-4F54-B074-451D4C463E6A}" type="pres">
      <dgm:prSet presAssocID="{94757B0F-ACEF-4E9E-A582-E9774FC6BFD2}" presName="rootConnector" presStyleLbl="node2" presStyleIdx="2" presStyleCnt="3"/>
      <dgm:spPr/>
      <dgm:t>
        <a:bodyPr/>
        <a:lstStyle/>
        <a:p>
          <a:endParaRPr lang="en-US"/>
        </a:p>
      </dgm:t>
    </dgm:pt>
    <dgm:pt modelId="{B4504D61-7065-47FD-862D-E4E8C78EF93E}" type="pres">
      <dgm:prSet presAssocID="{94757B0F-ACEF-4E9E-A582-E9774FC6BFD2}" presName="hierChild4" presStyleCnt="0"/>
      <dgm:spPr/>
    </dgm:pt>
    <dgm:pt modelId="{DC48FC91-074D-40E6-9CAF-2DF22129090F}" type="pres">
      <dgm:prSet presAssocID="{94757B0F-ACEF-4E9E-A582-E9774FC6BFD2}" presName="hierChild5" presStyleCnt="0"/>
      <dgm:spPr/>
    </dgm:pt>
    <dgm:pt modelId="{D8073F36-2EE6-4E37-B09B-2ADE40C5331F}" type="pres">
      <dgm:prSet presAssocID="{0B72696B-EA1A-4F0F-86E1-7352924490F5}" presName="hierChild3" presStyleCnt="0"/>
      <dgm:spPr/>
    </dgm:pt>
  </dgm:ptLst>
  <dgm:cxnLst>
    <dgm:cxn modelId="{DA4B3789-15A7-49F8-B50A-4C3B07B39AB9}" srcId="{0B72696B-EA1A-4F0F-86E1-7352924490F5}" destId="{6C6F3475-9CA3-4475-8DFE-565EA8456EFD}" srcOrd="0" destOrd="0" parTransId="{B849E965-437F-4641-8FD1-652C833EF81E}" sibTransId="{2A993F98-F668-418F-9BFB-3C31DFC5E365}"/>
    <dgm:cxn modelId="{84474031-6A65-421C-B69D-D6D07874E7C9}" type="presOf" srcId="{6C6F3475-9CA3-4475-8DFE-565EA8456EFD}" destId="{B5E59E34-5C70-4633-B804-42CFF8C9AEEA}" srcOrd="0" destOrd="0" presId="urn:microsoft.com/office/officeart/2005/8/layout/orgChart1"/>
    <dgm:cxn modelId="{BEC8BC31-CEDB-4357-82EC-EB7B02DC05E2}" srcId="{0B72696B-EA1A-4F0F-86E1-7352924490F5}" destId="{3D672697-12E9-4FED-805A-D56FB74541A8}" srcOrd="1" destOrd="0" parTransId="{97714B33-C190-4D8C-8B6B-15793EDA1EE2}" sibTransId="{5070016E-E3D1-48C9-8810-85C4F8EFDF9D}"/>
    <dgm:cxn modelId="{8AFE1547-EB18-4DB8-B331-8D1B5B41C87A}" type="presOf" srcId="{94757B0F-ACEF-4E9E-A582-E9774FC6BFD2}" destId="{48914B42-4D1C-4CF3-BFB8-F13A7D3051EB}" srcOrd="0" destOrd="0" presId="urn:microsoft.com/office/officeart/2005/8/layout/orgChart1"/>
    <dgm:cxn modelId="{AE1BB5A9-7DAF-4E3C-AB64-F985723F175B}" srcId="{A5BABFFD-B58C-4669-92D6-1E2B8943F100}" destId="{0B72696B-EA1A-4F0F-86E1-7352924490F5}" srcOrd="0" destOrd="0" parTransId="{0C93F2B2-F03C-4B15-8E73-E4A915C8BD9B}" sibTransId="{830FEA58-7985-45B3-83EA-05278C400CD9}"/>
    <dgm:cxn modelId="{0A4563EA-4005-4C2E-87FD-F82EF65EC335}" type="presOf" srcId="{B849E965-437F-4641-8FD1-652C833EF81E}" destId="{4133716E-268F-4989-930E-C0D4C9733102}" srcOrd="0" destOrd="0" presId="urn:microsoft.com/office/officeart/2005/8/layout/orgChart1"/>
    <dgm:cxn modelId="{7737929D-4D90-4A6D-904D-516FAAEC2B4F}" type="presOf" srcId="{6C6F3475-9CA3-4475-8DFE-565EA8456EFD}" destId="{CD1517FF-A236-4E76-8C74-C4B95D8BDB4C}" srcOrd="1" destOrd="0" presId="urn:microsoft.com/office/officeart/2005/8/layout/orgChart1"/>
    <dgm:cxn modelId="{CFAA3926-6A56-46F7-92F9-0D6332F1F983}" type="presOf" srcId="{94757B0F-ACEF-4E9E-A582-E9774FC6BFD2}" destId="{11EAF206-1FE4-4F54-B074-451D4C463E6A}" srcOrd="1" destOrd="0" presId="urn:microsoft.com/office/officeart/2005/8/layout/orgChart1"/>
    <dgm:cxn modelId="{ECFFC3AA-A7CB-4C35-A456-7D2C6AC0792C}" type="presOf" srcId="{2CD1F134-90FE-457B-B10E-44B27EF16FAF}" destId="{BB5FD33F-ABAF-4669-9384-D0DF1C54F0A5}" srcOrd="0" destOrd="0" presId="urn:microsoft.com/office/officeart/2005/8/layout/orgChart1"/>
    <dgm:cxn modelId="{0A0563D2-804A-42AD-AAFD-CD6F6E3DA9F1}" type="presOf" srcId="{0B72696B-EA1A-4F0F-86E1-7352924490F5}" destId="{EF8CFB2F-1242-460C-8CC1-7358E151882B}" srcOrd="1" destOrd="0" presId="urn:microsoft.com/office/officeart/2005/8/layout/orgChart1"/>
    <dgm:cxn modelId="{E774A3FE-A826-4C43-A7ED-F113C93AEB06}" type="presOf" srcId="{A5BABFFD-B58C-4669-92D6-1E2B8943F100}" destId="{48899705-B6CF-422F-8BE0-88F57D50533C}" srcOrd="0" destOrd="0" presId="urn:microsoft.com/office/officeart/2005/8/layout/orgChart1"/>
    <dgm:cxn modelId="{9BD19647-A5AC-491B-94DE-91042D2AD7F9}" type="presOf" srcId="{0B72696B-EA1A-4F0F-86E1-7352924490F5}" destId="{6950FD1A-5277-4675-AC4E-28411319097C}" srcOrd="0" destOrd="0" presId="urn:microsoft.com/office/officeart/2005/8/layout/orgChart1"/>
    <dgm:cxn modelId="{96104E6B-56D9-4637-A377-260D64D69C1F}" type="presOf" srcId="{3D672697-12E9-4FED-805A-D56FB74541A8}" destId="{552CE148-166C-4F3E-B765-A3946C04E56C}" srcOrd="0" destOrd="0" presId="urn:microsoft.com/office/officeart/2005/8/layout/orgChart1"/>
    <dgm:cxn modelId="{49BB5859-2194-466D-96C2-2B2AF64D0537}" srcId="{0B72696B-EA1A-4F0F-86E1-7352924490F5}" destId="{94757B0F-ACEF-4E9E-A582-E9774FC6BFD2}" srcOrd="2" destOrd="0" parTransId="{2CD1F134-90FE-457B-B10E-44B27EF16FAF}" sibTransId="{FA91049C-2B07-45DF-BCF2-4784DE8D5088}"/>
    <dgm:cxn modelId="{F3453057-A6D1-415D-8DDF-0A324DCAF0BD}" type="presOf" srcId="{97714B33-C190-4D8C-8B6B-15793EDA1EE2}" destId="{A2E3636F-A166-4F37-B825-A0BAB1539A73}" srcOrd="0" destOrd="0" presId="urn:microsoft.com/office/officeart/2005/8/layout/orgChart1"/>
    <dgm:cxn modelId="{7EABF285-22A4-43E2-934D-F6E44295961D}" type="presOf" srcId="{3D672697-12E9-4FED-805A-D56FB74541A8}" destId="{6E74E5AA-DC6D-4BFF-BDD1-BA0B15D1053B}" srcOrd="1" destOrd="0" presId="urn:microsoft.com/office/officeart/2005/8/layout/orgChart1"/>
    <dgm:cxn modelId="{965AC8E5-222A-4297-96AD-D777013F00B5}" type="presParOf" srcId="{48899705-B6CF-422F-8BE0-88F57D50533C}" destId="{AE563968-7937-4B2D-A7CC-1D4AB06AB6C5}" srcOrd="0" destOrd="0" presId="urn:microsoft.com/office/officeart/2005/8/layout/orgChart1"/>
    <dgm:cxn modelId="{54E63723-D1F3-4CD9-A335-B66A0FDFFB4C}" type="presParOf" srcId="{AE563968-7937-4B2D-A7CC-1D4AB06AB6C5}" destId="{F248944E-DC5C-45EA-8CF8-101D7147607A}" srcOrd="0" destOrd="0" presId="urn:microsoft.com/office/officeart/2005/8/layout/orgChart1"/>
    <dgm:cxn modelId="{8E7BC301-DCA8-4557-B824-8E3FCA6FA312}" type="presParOf" srcId="{F248944E-DC5C-45EA-8CF8-101D7147607A}" destId="{6950FD1A-5277-4675-AC4E-28411319097C}" srcOrd="0" destOrd="0" presId="urn:microsoft.com/office/officeart/2005/8/layout/orgChart1"/>
    <dgm:cxn modelId="{EEAB3DD0-6045-4717-9FBE-1FA19C49BEE8}" type="presParOf" srcId="{F248944E-DC5C-45EA-8CF8-101D7147607A}" destId="{EF8CFB2F-1242-460C-8CC1-7358E151882B}" srcOrd="1" destOrd="0" presId="urn:microsoft.com/office/officeart/2005/8/layout/orgChart1"/>
    <dgm:cxn modelId="{040E0E5E-C7A7-4DEB-BE52-2CE7E1793BCB}" type="presParOf" srcId="{AE563968-7937-4B2D-A7CC-1D4AB06AB6C5}" destId="{C7A33A70-D799-4877-A045-B8C4D26138C6}" srcOrd="1" destOrd="0" presId="urn:microsoft.com/office/officeart/2005/8/layout/orgChart1"/>
    <dgm:cxn modelId="{3F20E830-6CF1-490A-9242-EDE0B61860FC}" type="presParOf" srcId="{C7A33A70-D799-4877-A045-B8C4D26138C6}" destId="{4133716E-268F-4989-930E-C0D4C9733102}" srcOrd="0" destOrd="0" presId="urn:microsoft.com/office/officeart/2005/8/layout/orgChart1"/>
    <dgm:cxn modelId="{8AF640F6-7188-416E-AACC-00FB35D8F13B}" type="presParOf" srcId="{C7A33A70-D799-4877-A045-B8C4D26138C6}" destId="{A6F9519C-89D3-49A8-9700-590276A27269}" srcOrd="1" destOrd="0" presId="urn:microsoft.com/office/officeart/2005/8/layout/orgChart1"/>
    <dgm:cxn modelId="{DE06F60B-F7BB-4F82-9C9D-5AF7BF5B3AA6}" type="presParOf" srcId="{A6F9519C-89D3-49A8-9700-590276A27269}" destId="{67C9FD9F-51AB-470E-9175-377926929DEB}" srcOrd="0" destOrd="0" presId="urn:microsoft.com/office/officeart/2005/8/layout/orgChart1"/>
    <dgm:cxn modelId="{7B881163-9F59-4C33-9AD7-BD4CE7F9152F}" type="presParOf" srcId="{67C9FD9F-51AB-470E-9175-377926929DEB}" destId="{B5E59E34-5C70-4633-B804-42CFF8C9AEEA}" srcOrd="0" destOrd="0" presId="urn:microsoft.com/office/officeart/2005/8/layout/orgChart1"/>
    <dgm:cxn modelId="{23AD8EFF-84B6-41CB-9F5E-65268F5ADDF9}" type="presParOf" srcId="{67C9FD9F-51AB-470E-9175-377926929DEB}" destId="{CD1517FF-A236-4E76-8C74-C4B95D8BDB4C}" srcOrd="1" destOrd="0" presId="urn:microsoft.com/office/officeart/2005/8/layout/orgChart1"/>
    <dgm:cxn modelId="{A3BDF134-9D1F-4DBD-8558-95FE5D35C52F}" type="presParOf" srcId="{A6F9519C-89D3-49A8-9700-590276A27269}" destId="{C65F2642-E13A-46CE-BB84-E81132EC54AE}" srcOrd="1" destOrd="0" presId="urn:microsoft.com/office/officeart/2005/8/layout/orgChart1"/>
    <dgm:cxn modelId="{25CD765F-97A1-4B7D-B7AC-9272D15392EF}" type="presParOf" srcId="{A6F9519C-89D3-49A8-9700-590276A27269}" destId="{819EDBB4-051D-4CDD-ABAA-BABF19AC0A97}" srcOrd="2" destOrd="0" presId="urn:microsoft.com/office/officeart/2005/8/layout/orgChart1"/>
    <dgm:cxn modelId="{C0F3AF20-3D80-4D26-B01B-92362930B4FC}" type="presParOf" srcId="{C7A33A70-D799-4877-A045-B8C4D26138C6}" destId="{A2E3636F-A166-4F37-B825-A0BAB1539A73}" srcOrd="2" destOrd="0" presId="urn:microsoft.com/office/officeart/2005/8/layout/orgChart1"/>
    <dgm:cxn modelId="{A378EAA5-7530-4DA8-B113-40529AA26A16}" type="presParOf" srcId="{C7A33A70-D799-4877-A045-B8C4D26138C6}" destId="{38529D8E-C2DD-4879-A880-187ED4A7550B}" srcOrd="3" destOrd="0" presId="urn:microsoft.com/office/officeart/2005/8/layout/orgChart1"/>
    <dgm:cxn modelId="{B4D89665-1215-43CA-BE07-F681A0AE586A}" type="presParOf" srcId="{38529D8E-C2DD-4879-A880-187ED4A7550B}" destId="{EED2E1E5-72EE-49C7-BDD1-47242D768A53}" srcOrd="0" destOrd="0" presId="urn:microsoft.com/office/officeart/2005/8/layout/orgChart1"/>
    <dgm:cxn modelId="{F07776C9-A8D8-49AC-A25A-1FD7AEBBEFD1}" type="presParOf" srcId="{EED2E1E5-72EE-49C7-BDD1-47242D768A53}" destId="{552CE148-166C-4F3E-B765-A3946C04E56C}" srcOrd="0" destOrd="0" presId="urn:microsoft.com/office/officeart/2005/8/layout/orgChart1"/>
    <dgm:cxn modelId="{26390C80-7066-4B0D-A3B9-B139F0E25AF1}" type="presParOf" srcId="{EED2E1E5-72EE-49C7-BDD1-47242D768A53}" destId="{6E74E5AA-DC6D-4BFF-BDD1-BA0B15D1053B}" srcOrd="1" destOrd="0" presId="urn:microsoft.com/office/officeart/2005/8/layout/orgChart1"/>
    <dgm:cxn modelId="{E72A1BAF-D310-439B-8B86-496585321019}" type="presParOf" srcId="{38529D8E-C2DD-4879-A880-187ED4A7550B}" destId="{97930E25-8BFB-425D-8A8B-F4B2E01CE9DC}" srcOrd="1" destOrd="0" presId="urn:microsoft.com/office/officeart/2005/8/layout/orgChart1"/>
    <dgm:cxn modelId="{D26F5EE5-2DFB-4862-A39C-7A2F8EF92F92}" type="presParOf" srcId="{38529D8E-C2DD-4879-A880-187ED4A7550B}" destId="{3A7508D0-85B8-4660-B861-DCA39F259FB1}" srcOrd="2" destOrd="0" presId="urn:microsoft.com/office/officeart/2005/8/layout/orgChart1"/>
    <dgm:cxn modelId="{AC1BD870-5CD1-42F1-9E9D-9E3F68BC843F}" type="presParOf" srcId="{C7A33A70-D799-4877-A045-B8C4D26138C6}" destId="{BB5FD33F-ABAF-4669-9384-D0DF1C54F0A5}" srcOrd="4" destOrd="0" presId="urn:microsoft.com/office/officeart/2005/8/layout/orgChart1"/>
    <dgm:cxn modelId="{F812F25E-D2BF-4C26-AE2D-43ECF8E971F5}" type="presParOf" srcId="{C7A33A70-D799-4877-A045-B8C4D26138C6}" destId="{D49F3F2E-8592-44FA-8624-38329A3BFD83}" srcOrd="5" destOrd="0" presId="urn:microsoft.com/office/officeart/2005/8/layout/orgChart1"/>
    <dgm:cxn modelId="{597D7BFE-16CA-4FEC-B5E0-C18FD92B2885}" type="presParOf" srcId="{D49F3F2E-8592-44FA-8624-38329A3BFD83}" destId="{AD4314F4-90ED-42FC-97C4-5D72823D059B}" srcOrd="0" destOrd="0" presId="urn:microsoft.com/office/officeart/2005/8/layout/orgChart1"/>
    <dgm:cxn modelId="{99BEB328-2B8F-4639-8D5A-18A1B70A1486}" type="presParOf" srcId="{AD4314F4-90ED-42FC-97C4-5D72823D059B}" destId="{48914B42-4D1C-4CF3-BFB8-F13A7D3051EB}" srcOrd="0" destOrd="0" presId="urn:microsoft.com/office/officeart/2005/8/layout/orgChart1"/>
    <dgm:cxn modelId="{9334CEA7-C557-4F87-8C5D-CEA36B49E3FC}" type="presParOf" srcId="{AD4314F4-90ED-42FC-97C4-5D72823D059B}" destId="{11EAF206-1FE4-4F54-B074-451D4C463E6A}" srcOrd="1" destOrd="0" presId="urn:microsoft.com/office/officeart/2005/8/layout/orgChart1"/>
    <dgm:cxn modelId="{6EBCFE8C-1BCB-4560-A916-495865F1910B}" type="presParOf" srcId="{D49F3F2E-8592-44FA-8624-38329A3BFD83}" destId="{B4504D61-7065-47FD-862D-E4E8C78EF93E}" srcOrd="1" destOrd="0" presId="urn:microsoft.com/office/officeart/2005/8/layout/orgChart1"/>
    <dgm:cxn modelId="{14C35302-5DD3-4930-8E27-6422B27DE06E}" type="presParOf" srcId="{D49F3F2E-8592-44FA-8624-38329A3BFD83}" destId="{DC48FC91-074D-40E6-9CAF-2DF22129090F}" srcOrd="2" destOrd="0" presId="urn:microsoft.com/office/officeart/2005/8/layout/orgChart1"/>
    <dgm:cxn modelId="{874BB61D-53CA-41E9-A861-4DC8C1A40798}" type="presParOf" srcId="{AE563968-7937-4B2D-A7CC-1D4AB06AB6C5}" destId="{D8073F36-2EE6-4E37-B09B-2ADE40C533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FD33F-ABAF-4669-9384-D0DF1C54F0A5}">
      <dsp:nvSpPr>
        <dsp:cNvPr id="0" name=""/>
        <dsp:cNvSpPr/>
      </dsp:nvSpPr>
      <dsp:spPr>
        <a:xfrm>
          <a:off x="4572000" y="2590803"/>
          <a:ext cx="3168808" cy="588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177"/>
              </a:lnTo>
              <a:lnTo>
                <a:pt x="3168808" y="294177"/>
              </a:lnTo>
              <a:lnTo>
                <a:pt x="3168808" y="588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3636F-A166-4F37-B825-A0BAB1539A73}">
      <dsp:nvSpPr>
        <dsp:cNvPr id="0" name=""/>
        <dsp:cNvSpPr/>
      </dsp:nvSpPr>
      <dsp:spPr>
        <a:xfrm>
          <a:off x="4350764" y="2590803"/>
          <a:ext cx="221235" cy="588354"/>
        </a:xfrm>
        <a:custGeom>
          <a:avLst/>
          <a:gdLst/>
          <a:ahLst/>
          <a:cxnLst/>
          <a:rect l="0" t="0" r="0" b="0"/>
          <a:pathLst>
            <a:path>
              <a:moveTo>
                <a:pt x="221235" y="0"/>
              </a:moveTo>
              <a:lnTo>
                <a:pt x="221235" y="294177"/>
              </a:lnTo>
              <a:lnTo>
                <a:pt x="0" y="294177"/>
              </a:lnTo>
              <a:lnTo>
                <a:pt x="0" y="588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3716E-268F-4989-930E-C0D4C9733102}">
      <dsp:nvSpPr>
        <dsp:cNvPr id="0" name=""/>
        <dsp:cNvSpPr/>
      </dsp:nvSpPr>
      <dsp:spPr>
        <a:xfrm>
          <a:off x="1267575" y="2590803"/>
          <a:ext cx="3304424" cy="655203"/>
        </a:xfrm>
        <a:custGeom>
          <a:avLst/>
          <a:gdLst/>
          <a:ahLst/>
          <a:cxnLst/>
          <a:rect l="0" t="0" r="0" b="0"/>
          <a:pathLst>
            <a:path>
              <a:moveTo>
                <a:pt x="3304424" y="0"/>
              </a:moveTo>
              <a:lnTo>
                <a:pt x="3304424" y="361025"/>
              </a:lnTo>
              <a:lnTo>
                <a:pt x="0" y="361025"/>
              </a:lnTo>
              <a:lnTo>
                <a:pt x="0" y="655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0FD1A-5277-4675-AC4E-28411319097C}">
      <dsp:nvSpPr>
        <dsp:cNvPr id="0" name=""/>
        <dsp:cNvSpPr/>
      </dsp:nvSpPr>
      <dsp:spPr>
        <a:xfrm>
          <a:off x="3171155" y="2018292"/>
          <a:ext cx="2801689" cy="572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Assessment</a:t>
          </a:r>
        </a:p>
      </dsp:txBody>
      <dsp:txXfrm>
        <a:off x="3171155" y="2018292"/>
        <a:ext cx="2801689" cy="572511"/>
      </dsp:txXfrm>
    </dsp:sp>
    <dsp:sp modelId="{B5E59E34-5C70-4633-B804-42CFF8C9AEEA}">
      <dsp:nvSpPr>
        <dsp:cNvPr id="0" name=""/>
        <dsp:cNvSpPr/>
      </dsp:nvSpPr>
      <dsp:spPr>
        <a:xfrm>
          <a:off x="87966" y="3246006"/>
          <a:ext cx="2359218" cy="1471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History</a:t>
          </a:r>
        </a:p>
      </dsp:txBody>
      <dsp:txXfrm>
        <a:off x="87966" y="3246006"/>
        <a:ext cx="2359218" cy="1471363"/>
      </dsp:txXfrm>
    </dsp:sp>
    <dsp:sp modelId="{552CE148-166C-4F3E-B765-A3946C04E56C}">
      <dsp:nvSpPr>
        <dsp:cNvPr id="0" name=""/>
        <dsp:cNvSpPr/>
      </dsp:nvSpPr>
      <dsp:spPr>
        <a:xfrm>
          <a:off x="2949919" y="3179158"/>
          <a:ext cx="2801689" cy="1508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Examination</a:t>
          </a:r>
        </a:p>
      </dsp:txBody>
      <dsp:txXfrm>
        <a:off x="2949919" y="3179158"/>
        <a:ext cx="2801689" cy="1508149"/>
      </dsp:txXfrm>
    </dsp:sp>
    <dsp:sp modelId="{48914B42-4D1C-4CF3-BFB8-F13A7D3051EB}">
      <dsp:nvSpPr>
        <dsp:cNvPr id="0" name=""/>
        <dsp:cNvSpPr/>
      </dsp:nvSpPr>
      <dsp:spPr>
        <a:xfrm>
          <a:off x="6339964" y="3179158"/>
          <a:ext cx="2801689" cy="1508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Investigation</a:t>
          </a:r>
        </a:p>
      </dsp:txBody>
      <dsp:txXfrm>
        <a:off x="6339964" y="3179158"/>
        <a:ext cx="2801689" cy="1508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61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F1486-B608-4342-933A-4DD93A7D4ABD}" type="datetimeFigureOut">
              <a:rPr lang="en-IN" smtClean="0"/>
              <a:t>19-11-2021</a:t>
            </a:fld>
            <a:endParaRPr lang="en-IN"/>
          </a:p>
        </p:txBody>
      </p:sp>
      <p:sp>
        <p:nvSpPr>
          <p:cNvPr id="1048762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76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76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6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EC98B-E7CA-4CD0-B8B2-D9EA39987D2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67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C98B-E7CA-4CD0-B8B2-D9EA39987D2A}" type="slidenum">
              <a:rPr lang="en-IN" smtClean="0"/>
              <a:t>59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097196" name="Picture 3" descr="J:\nbartlet\in\haiti\kites.jpg"/>
          <p:cNvPicPr>
            <a:picLocks noChangeAspect="1" noChangeArrowheads="1"/>
          </p:cNvPicPr>
          <p:nvPr/>
        </p:nvPicPr>
        <p:blipFill>
          <a:blip r:embed="rId2"/>
          <a:srcRect l="47244" r="9448"/>
          <a:stretch>
            <a:fillRect/>
          </a:stretch>
        </p:blipFill>
        <p:spPr bwMode="auto">
          <a:xfrm>
            <a:off x="0" y="1"/>
            <a:ext cx="1746251" cy="2787650"/>
          </a:xfrm>
          <a:prstGeom prst="rect">
            <a:avLst/>
          </a:prstGeom>
          <a:noFill/>
        </p:spPr>
      </p:pic>
      <p:pic>
        <p:nvPicPr>
          <p:cNvPr id="2097197" name="Picture 4" descr="J:\nbartlet\in\haiti\kites.jpg"/>
          <p:cNvPicPr>
            <a:picLocks noChangeAspect="1" noChangeArrowheads="1"/>
          </p:cNvPicPr>
          <p:nvPr/>
        </p:nvPicPr>
        <p:blipFill>
          <a:blip r:embed="rId2"/>
          <a:srcRect r="56693"/>
          <a:stretch>
            <a:fillRect/>
          </a:stretch>
        </p:blipFill>
        <p:spPr bwMode="auto">
          <a:xfrm>
            <a:off x="0" y="1752601"/>
            <a:ext cx="1746251" cy="2787650"/>
          </a:xfrm>
          <a:prstGeom prst="rect">
            <a:avLst/>
          </a:prstGeom>
          <a:noFill/>
        </p:spPr>
      </p:pic>
      <p:pic>
        <p:nvPicPr>
          <p:cNvPr id="2097198" name="Picture 5" descr="J:\nbartlet\in\haiti\kites.jpg"/>
          <p:cNvPicPr>
            <a:picLocks noChangeAspect="1" noChangeArrowheads="1"/>
          </p:cNvPicPr>
          <p:nvPr/>
        </p:nvPicPr>
        <p:blipFill>
          <a:blip r:embed="rId2"/>
          <a:srcRect l="18898" r="37796"/>
          <a:stretch>
            <a:fillRect/>
          </a:stretch>
        </p:blipFill>
        <p:spPr bwMode="auto">
          <a:xfrm>
            <a:off x="0" y="4070350"/>
            <a:ext cx="1746251" cy="2787650"/>
          </a:xfrm>
          <a:prstGeom prst="rect">
            <a:avLst/>
          </a:prstGeom>
          <a:noFill/>
        </p:spPr>
      </p:pic>
      <p:pic>
        <p:nvPicPr>
          <p:cNvPr id="2097199" name="Picture 6" descr="J:\nbartlet\in\haiti\kites.jpg"/>
          <p:cNvPicPr>
            <a:picLocks noChangeAspect="1" noChangeArrowheads="1"/>
          </p:cNvPicPr>
          <p:nvPr/>
        </p:nvPicPr>
        <p:blipFill>
          <a:blip r:embed="rId2"/>
          <a:srcRect l="56693"/>
          <a:stretch>
            <a:fillRect/>
          </a:stretch>
        </p:blipFill>
        <p:spPr bwMode="auto">
          <a:xfrm>
            <a:off x="0" y="1828801"/>
            <a:ext cx="1746251" cy="2787650"/>
          </a:xfrm>
          <a:prstGeom prst="rect">
            <a:avLst/>
          </a:prstGeom>
          <a:noFill/>
        </p:spPr>
      </p:pic>
      <p:sp>
        <p:nvSpPr>
          <p:cNvPr id="104874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4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21336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4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6426" y="304800"/>
            <a:ext cx="6251575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606426" y="304801"/>
            <a:ext cx="8537575" cy="98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42" name="Chart Placeholder 2"/>
          <p:cNvSpPr>
            <a:spLocks noGrp="1"/>
          </p:cNvSpPr>
          <p:nvPr>
            <p:ph type="chart" idx="1"/>
          </p:nvPr>
        </p:nvSpPr>
        <p:spPr>
          <a:xfrm>
            <a:off x="2133600" y="1828800"/>
            <a:ext cx="6553200" cy="472440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104870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F852-B26A-4D74-8EE4-A34340158D3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747-093B-4701-A687-71957B0FCBF8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041D-06BF-48AE-ACF4-1B016FB24C2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25EE-3C24-4B17-9EAD-09C7BB62A221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104873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337F-7EFD-43BA-9DD0-A46D346F218C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14FD-662D-4B75-8CC9-B082B134A86E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1048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6E4-0C7F-4F1F-86A1-6EEFD714503C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4F29-1266-4D9D-B2D1-455F64E836D8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83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104858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85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7B76-8519-4FEF-9C7D-DCC3FCA2B182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1CEA-4C8E-4E5F-B7B8-BE15053ADF05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6044-CAF8-4B93-94B7-BB1F9AD21E6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3F61-E2A2-4C13-8560-244B533EB9C1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3155-7BE4-4E23-8987-36AFE3259D5D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DADC-E0E3-4EF6-984D-8916B765E868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3BE4-CE8F-4C93-89A6-7A217CE2107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14D2-2FD3-4483-84B1-CC2F8919AD72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104872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104872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4232-A9C5-47C8-B27C-71673D7E249D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F9DC-8023-4BF8-90C2-EEAE01844A57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104873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10487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CCC6-0817-4B5F-823D-6E68846EA32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111D-3E60-4C2F-993F-A763B85CE3DD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10487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FBF-012F-421F-B56E-DBD6064FF468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6517-531C-4C01-9C02-F0BE3F9A88A7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0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048611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2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3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FBCFE47-5FD6-4169-BC9D-8210CC841023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4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50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828800"/>
            <a:ext cx="3200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751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828800"/>
            <a:ext cx="3200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5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75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58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75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9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70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828800"/>
            <a:ext cx="6553200" cy="472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6426" y="304801"/>
            <a:ext cx="8537575" cy="987425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670" name="Rectangle 13"/>
          <p:cNvSpPr>
            <a:spLocks noChangeArrowheads="1"/>
          </p:cNvSpPr>
          <p:nvPr userDrawn="1"/>
        </p:nvSpPr>
        <p:spPr bwMode="auto">
          <a:xfrm>
            <a:off x="0" y="6448426"/>
            <a:ext cx="4572000" cy="4062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Gill Sans MT" pitchFamily="34" charset="0"/>
              </a:rPr>
              <a:t>2001 Nepal Demographic and Health Survey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Gill Sans MT" pitchFamily="34" charset="0"/>
              </a:rPr>
              <a:t>Ministry of Health, New ERA, ORC Macro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306E139-7C06-4984-BACA-5E27E5EF4D6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t>14/04/1443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E5C5680-5FC0-4322-A819-CD840A840518}" type="slidenum">
              <a:rPr lang="ar-SA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>
    <p:fad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2209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Antenatal Care</a:t>
            </a:r>
          </a:p>
        </p:txBody>
      </p:sp>
      <p:sp>
        <p:nvSpPr>
          <p:cNvPr id="1048766" name="TextBox 1048765"/>
          <p:cNvSpPr txBox="1"/>
          <p:nvPr/>
        </p:nvSpPr>
        <p:spPr>
          <a:xfrm>
            <a:off x="3733800" y="3124200"/>
            <a:ext cx="4143726" cy="21869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                                                                                                                   </a:t>
            </a:r>
            <a:r>
              <a:rPr lang="en-IN" sz="2800" dirty="0" err="1">
                <a:solidFill>
                  <a:srgbClr val="000000"/>
                </a:solidFill>
              </a:rPr>
              <a:t>Dr.</a:t>
            </a:r>
            <a:r>
              <a:rPr lang="en-IN" sz="2800" dirty="0">
                <a:solidFill>
                  <a:srgbClr val="000000"/>
                </a:solidFill>
              </a:rPr>
              <a:t> SHEEBA. S., 
                                                                                                                  ASSISTANT PROFESSOR, 
                                                                                                                   DEPT OF OBG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D:\obg asg\antenatal-caresreelakshmi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D:\obg asg\antenatal-caresreelakshmi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D:\obg asg\antenatal-caresreelakshmi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SCHEDULE FOR ANTENATAL VISITS:</a:t>
            </a:r>
          </a:p>
        </p:txBody>
      </p:sp>
      <p:sp>
        <p:nvSpPr>
          <p:cNvPr id="10486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9143999" cy="52578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altLang="zh-CN" b="1" dirty="0" smtClean="0">
                <a:ea typeface="宋体" pitchFamily="2" charset="-122"/>
              </a:rPr>
              <a:t>	The first visit or initial visit should be made as early is pregnancy as possible.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altLang="zh-CN" b="1" u="sng" dirty="0" smtClean="0">
              <a:ea typeface="宋体" pitchFamily="2" charset="-122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altLang="zh-CN" dirty="0" smtClean="0">
                <a:ea typeface="宋体" pitchFamily="2" charset="-122"/>
              </a:rPr>
              <a:t>	RETURN VISITS:</a:t>
            </a:r>
          </a:p>
          <a:p>
            <a:pPr lvl="2" algn="l" rtl="0" eaLnBrk="1" hangingPunct="1"/>
            <a:r>
              <a:rPr lang="en-US" altLang="zh-CN" sz="3200" dirty="0" smtClean="0">
                <a:ea typeface="宋体" pitchFamily="2" charset="-122"/>
              </a:rPr>
              <a:t>Once every month till 28 w.</a:t>
            </a:r>
          </a:p>
          <a:p>
            <a:pPr lvl="2" algn="l" rtl="0" eaLnBrk="1" hangingPunct="1"/>
            <a:r>
              <a:rPr lang="en-US" altLang="zh-CN" sz="3200" dirty="0" smtClean="0">
                <a:ea typeface="宋体" pitchFamily="2" charset="-122"/>
              </a:rPr>
              <a:t>Once every 2 weeks till the 36 w</a:t>
            </a:r>
          </a:p>
          <a:p>
            <a:pPr lvl="2" algn="l" rtl="0" eaLnBrk="1" hangingPunct="1"/>
            <a:r>
              <a:rPr lang="en-US" altLang="zh-CN" sz="3200" dirty="0" smtClean="0">
                <a:ea typeface="宋体" pitchFamily="2" charset="-122"/>
              </a:rPr>
              <a:t>Once every week, till labor.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 smtClean="0"/>
          </a:p>
        </p:txBody>
      </p:sp>
      <p:sp>
        <p:nvSpPr>
          <p:cNvPr id="1048607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1"/>
            <a:ext cx="9144000" cy="5029200"/>
          </a:xfrm>
        </p:spPr>
        <p:txBody>
          <a:bodyPr/>
          <a:lstStyle/>
          <a:p>
            <a:pPr algn="l" rtl="0" eaLnBrk="1" hangingPunct="1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3600" b="1" dirty="0" smtClean="0"/>
              <a:t> with an uncomplicated 	pregnancy, a schedule of </a:t>
            </a:r>
            <a:r>
              <a:rPr lang="en-US" sz="3600" b="1" dirty="0" smtClean="0">
                <a:solidFill>
                  <a:srgbClr val="00B050"/>
                </a:solidFill>
              </a:rPr>
              <a:t>10</a:t>
            </a:r>
            <a:r>
              <a:rPr lang="en-US" sz="3600" b="1" dirty="0" smtClean="0"/>
              <a:t>appointments.</a:t>
            </a:r>
          </a:p>
          <a:p>
            <a:pPr algn="l" rtl="0" eaLnBrk="1" hangingPunct="1"/>
            <a:endParaRPr lang="en-US" sz="3600" b="1" dirty="0" smtClean="0"/>
          </a:p>
          <a:p>
            <a:pPr algn="l" rtl="0" eaLnBrk="1" hangingPunct="1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Parous</a:t>
            </a:r>
            <a:r>
              <a:rPr lang="en-US" sz="3600" b="1" dirty="0" smtClean="0"/>
              <a:t> with an uncomplicated 	pregnancy, 	a schedule of </a:t>
            </a:r>
            <a:r>
              <a:rPr lang="en-US" sz="3600" b="1" dirty="0" smtClean="0">
                <a:solidFill>
                  <a:srgbClr val="00B050"/>
                </a:solidFill>
              </a:rPr>
              <a:t>7 	</a:t>
            </a:r>
            <a:r>
              <a:rPr lang="en-US" sz="3600" b="1" dirty="0" smtClean="0"/>
              <a:t>appointments.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1048608" name="Rectangle 3"/>
          <p:cNvSpPr/>
          <p:nvPr/>
        </p:nvSpPr>
        <p:spPr>
          <a:xfrm>
            <a:off x="457200" y="533401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FREQUENCY OF ANTENATAL APPOINTMENTS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3"/>
          <p:cNvGraphicFramePr>
            <a:graphicFrameLocks/>
          </p:cNvGraphicFramePr>
          <p:nvPr/>
        </p:nvGraphicFramePr>
        <p:xfrm>
          <a:off x="0" y="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GESTATIONAL AGE ASSESSMENT</a:t>
            </a:r>
            <a:br>
              <a:rPr lang="en-US" sz="4400" b="1" dirty="0" smtClean="0"/>
            </a:br>
            <a:endParaRPr lang="en-US" dirty="0" smtClean="0"/>
          </a:p>
        </p:txBody>
      </p:sp>
      <p:sp>
        <p:nvSpPr>
          <p:cNvPr id="10486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l" rtl="0" eaLnBrk="1" hangingPunct="1"/>
            <a:r>
              <a:rPr lang="en-US" sz="4000" u="sng" dirty="0" smtClean="0">
                <a:solidFill>
                  <a:srgbClr val="FF0000"/>
                </a:solidFill>
              </a:rPr>
              <a:t>New</a:t>
            </a:r>
            <a:r>
              <a:rPr lang="en-US" sz="4000" dirty="0" smtClean="0"/>
              <a:t> Pregnant women should be offered an early ultrasound scan between </a:t>
            </a:r>
            <a:r>
              <a:rPr lang="en-US" sz="4000" dirty="0" smtClean="0">
                <a:solidFill>
                  <a:srgbClr val="00B050"/>
                </a:solidFill>
              </a:rPr>
              <a:t>10 weeks 0 days and 13 weeks 6 days</a:t>
            </a:r>
            <a:r>
              <a:rPr lang="en-US" sz="4000" dirty="0" smtClean="0"/>
              <a:t> to determine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gestational age </a:t>
            </a:r>
            <a:r>
              <a:rPr lang="en-US" sz="4000" dirty="0" smtClean="0"/>
              <a:t>and to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 multiple pregnancies</a:t>
            </a:r>
            <a:r>
              <a:rPr lang="en-US" sz="4000" dirty="0" smtClean="0"/>
              <a:t>.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endParaRPr lang="en-US" sz="2000" dirty="0" smtClean="0"/>
          </a:p>
          <a:p>
            <a:pPr algn="l" rtl="0" eaLnBrk="1" hangingPunct="1"/>
            <a:endParaRPr lang="en-US" sz="2000" dirty="0" smtClean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4000" b="1" u="sng" dirty="0" smtClean="0">
                <a:solidFill>
                  <a:srgbClr val="FF0000"/>
                </a:solidFill>
              </a:rPr>
              <a:t>New</a:t>
            </a:r>
            <a:r>
              <a:rPr lang="en-US" sz="4000" b="1" dirty="0" smtClean="0"/>
              <a:t> Crown–rump length measurement should be used to determine gestational age. If the crown–rump length is above </a:t>
            </a:r>
            <a:r>
              <a:rPr lang="en-US" sz="4000" b="1" dirty="0" smtClean="0">
                <a:solidFill>
                  <a:srgbClr val="00B050"/>
                </a:solidFill>
              </a:rPr>
              <a:t>84 mm</a:t>
            </a:r>
            <a:r>
              <a:rPr lang="en-US" sz="4000" b="1" dirty="0" smtClean="0"/>
              <a:t>, the gestational age should be estimated using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circumference.</a:t>
            </a:r>
          </a:p>
          <a:p>
            <a:pPr algn="l"/>
            <a:endParaRPr lang="en-US" sz="4000" b="1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b="1" dirty="0" smtClean="0">
                <a:ea typeface="宋体" pitchFamily="2" charset="-122"/>
              </a:rPr>
              <a:t>FETAL KICK COUNT</a:t>
            </a:r>
            <a:endParaRPr lang="en-US" b="1" dirty="0" smtClean="0"/>
          </a:p>
        </p:txBody>
      </p:sp>
      <p:sp>
        <p:nvSpPr>
          <p:cNvPr id="104861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zh-CN" dirty="0" smtClean="0">
              <a:ea typeface="宋体" pitchFamily="2" charset="-122"/>
            </a:endParaRPr>
          </a:p>
          <a:p>
            <a:pPr lvl="1" algn="l" rtl="0" eaLnBrk="1" hangingPunct="1"/>
            <a:r>
              <a:rPr lang="en-US" altLang="zh-CN" sz="3600" b="1" dirty="0" smtClean="0">
                <a:ea typeface="宋体" pitchFamily="2" charset="-122"/>
              </a:rPr>
              <a:t>The pregnant woman reports at least 10 movements in 12 hours.</a:t>
            </a: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3600" b="1" dirty="0" smtClean="0">
              <a:ea typeface="宋体" pitchFamily="2" charset="-122"/>
            </a:endParaRPr>
          </a:p>
          <a:p>
            <a:pPr lvl="1" algn="l" rtl="0" eaLnBrk="1" hangingPunct="1"/>
            <a:r>
              <a:rPr lang="en-US" altLang="zh-CN" sz="3600" b="1" dirty="0" smtClean="0">
                <a:ea typeface="宋体" pitchFamily="2" charset="-122"/>
              </a:rPr>
              <a:t>Absence of fetal movements precedes intrauterine fetal death by 48 hours</a:t>
            </a:r>
            <a:r>
              <a:rPr lang="en-US" altLang="zh-CN" sz="3600" dirty="0" smtClean="0">
                <a:ea typeface="宋体" pitchFamily="2" charset="-122"/>
              </a:rPr>
              <a:t>.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PHYSICAL EXAMINATIONS</a:t>
            </a:r>
            <a:r>
              <a:rPr lang="en-US" dirty="0" smtClean="0"/>
              <a:t> </a:t>
            </a:r>
          </a:p>
        </p:txBody>
      </p:sp>
      <p:sp>
        <p:nvSpPr>
          <p:cNvPr id="104862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None/>
            </a:pPr>
            <a:endParaRPr lang="en-US" altLang="zh-CN" dirty="0" smtClean="0">
              <a:ea typeface="宋体" pitchFamily="2" charset="-122"/>
            </a:endParaRPr>
          </a:p>
          <a:p>
            <a:pPr algn="just" rtl="0" eaLnBrk="1" hangingPunct="1"/>
            <a:r>
              <a:rPr lang="en-US" altLang="zh-CN" sz="4000" b="1" dirty="0" smtClean="0">
                <a:ea typeface="宋体" pitchFamily="2" charset="-122"/>
              </a:rPr>
              <a:t>The approximate weight gain during pregnancy is 12 kg.; 2kg in the first 20 weeks and 10 kg in the remaining 20 weeks (1.5 kg per week until term).</a:t>
            </a:r>
          </a:p>
          <a:p>
            <a:pPr algn="l" rtl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5400" b="1" dirty="0" smtClean="0">
                <a:ea typeface="宋体" pitchFamily="2" charset="-122"/>
              </a:rPr>
              <a:t>DEFINITION </a:t>
            </a:r>
            <a:endParaRPr lang="en-US" sz="5400" b="1" dirty="0" smtClean="0"/>
          </a:p>
        </p:txBody>
      </p:sp>
      <p:sp>
        <p:nvSpPr>
          <p:cNvPr id="10485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algn="just" rtl="0" eaLnBrk="1" hangingPunct="1">
              <a:buFont typeface="Wingdings" pitchFamily="2" charset="2"/>
              <a:buNone/>
            </a:pPr>
            <a:r>
              <a:rPr lang="en-US" altLang="zh-CN" sz="3200" dirty="0" smtClean="0">
                <a:ea typeface="宋体" pitchFamily="2" charset="-122"/>
              </a:rPr>
              <a:t>	</a:t>
            </a:r>
            <a:r>
              <a:rPr lang="en-US" altLang="zh-CN" sz="3200" b="1" dirty="0" smtClean="0">
                <a:ea typeface="宋体" pitchFamily="2" charset="-122"/>
              </a:rPr>
              <a:t>Comprehensive health supervision of a pregnant woman before delivery</a:t>
            </a:r>
            <a:r>
              <a:rPr lang="en-US" altLang="zh-CN" sz="3200" dirty="0" smtClean="0">
                <a:ea typeface="宋体" pitchFamily="2" charset="-122"/>
              </a:rPr>
              <a:t>.</a:t>
            </a:r>
          </a:p>
          <a:p>
            <a:pPr algn="just" rtl="0" eaLnBrk="1" hangingPunct="1">
              <a:buFont typeface="Wingdings" pitchFamily="2" charset="2"/>
              <a:buNone/>
            </a:pPr>
            <a:endParaRPr lang="en-US" altLang="zh-CN" sz="3200" dirty="0" smtClean="0">
              <a:ea typeface="宋体" pitchFamily="2" charset="-122"/>
            </a:endParaRPr>
          </a:p>
          <a:p>
            <a:pPr algn="just" rtl="0" eaLnBrk="1" hangingPunct="1">
              <a:buFont typeface="Wingdings" pitchFamily="2" charset="2"/>
              <a:buNone/>
            </a:pPr>
            <a:r>
              <a:rPr lang="en-US" altLang="zh-CN" sz="3200" dirty="0" smtClean="0">
                <a:ea typeface="宋体" pitchFamily="2" charset="-122"/>
              </a:rPr>
              <a:t>                        Or</a:t>
            </a:r>
            <a:r>
              <a:rPr lang="en-US" altLang="zh-CN" sz="3200" b="1" dirty="0" smtClean="0">
                <a:ea typeface="宋体" pitchFamily="2" charset="-122"/>
              </a:rPr>
              <a:t> </a:t>
            </a:r>
          </a:p>
          <a:p>
            <a:pPr algn="just" rtl="0" eaLnBrk="1" hangingPunct="1">
              <a:buFont typeface="Wingdings" pitchFamily="2" charset="2"/>
              <a:buNone/>
            </a:pPr>
            <a:endParaRPr lang="en-US" altLang="zh-CN" sz="3200" b="1" dirty="0" smtClean="0">
              <a:ea typeface="宋体" pitchFamily="2" charset="-122"/>
            </a:endParaRPr>
          </a:p>
          <a:p>
            <a:pPr algn="just" rtl="0" eaLnBrk="1" hangingPunct="1">
              <a:buFont typeface="Wingdings" pitchFamily="2" charset="2"/>
              <a:buNone/>
            </a:pPr>
            <a:r>
              <a:rPr lang="en-US" altLang="zh-CN" sz="3200" dirty="0" smtClean="0">
                <a:ea typeface="宋体" pitchFamily="2" charset="-122"/>
              </a:rPr>
              <a:t>	</a:t>
            </a:r>
            <a:r>
              <a:rPr lang="en-US" altLang="zh-CN" sz="3200" b="1" dirty="0" smtClean="0">
                <a:ea typeface="宋体" pitchFamily="2" charset="-122"/>
              </a:rPr>
              <a:t>It is planned examination, observation and guidance given to the pregnant woman from conception till the time of labor</a:t>
            </a:r>
            <a:r>
              <a:rPr lang="en-US" altLang="zh-CN" sz="3200" dirty="0" smtClean="0">
                <a:ea typeface="宋体" pitchFamily="2" charset="-122"/>
              </a:rPr>
              <a:t>. </a:t>
            </a:r>
            <a:endParaRPr lang="en-US" altLang="zh-CN" sz="3200" u="sng" dirty="0" smtClean="0">
              <a:ea typeface="宋体" pitchFamily="2" charset="-122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3200" dirty="0" smtClean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b="1" dirty="0" smtClean="0"/>
              <a:t>Symphysis–fundal height should be measured and recorded at each antenatal appointment </a:t>
            </a:r>
          </a:p>
          <a:p>
            <a:pPr algn="l"/>
            <a:r>
              <a:rPr lang="en-US" b="1" dirty="0" smtClean="0"/>
              <a:t>from 24 weeks.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Fetal presentation should be assessed by </a:t>
            </a:r>
          </a:p>
          <a:p>
            <a:pPr algn="l"/>
            <a:r>
              <a:rPr lang="en-US" b="1" dirty="0" smtClean="0"/>
              <a:t>abdominal palpation at 36 weeks.</a:t>
            </a:r>
          </a:p>
          <a:p>
            <a:pPr algn="l"/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CN" sz="4000" b="1" dirty="0" smtClean="0">
                <a:ea typeface="宋体" pitchFamily="2" charset="-122"/>
              </a:rPr>
              <a:t>Fetal heart sound is heard by </a:t>
            </a:r>
            <a:r>
              <a:rPr lang="en-US" altLang="zh-CN" sz="4000" b="1" dirty="0" err="1" smtClean="0">
                <a:ea typeface="宋体" pitchFamily="2" charset="-122"/>
              </a:rPr>
              <a:t>sonicaid</a:t>
            </a:r>
            <a:r>
              <a:rPr lang="en-US" altLang="zh-CN" sz="4000" b="1" dirty="0" smtClean="0">
                <a:ea typeface="宋体" pitchFamily="2" charset="-122"/>
              </a:rPr>
              <a:t> as early </a:t>
            </a:r>
          </a:p>
          <a:p>
            <a:pPr algn="l">
              <a:buNone/>
            </a:pPr>
            <a:r>
              <a:rPr lang="en-US" altLang="zh-CN" sz="4000" b="1" dirty="0" smtClean="0">
                <a:ea typeface="宋体" pitchFamily="2" charset="-122"/>
              </a:rPr>
              <a:t>as 10thweek of pregnancy.</a:t>
            </a:r>
          </a:p>
          <a:p>
            <a:pPr algn="l"/>
            <a:endParaRPr lang="en-US" altLang="zh-CN" sz="4000" b="1" dirty="0" smtClean="0">
              <a:ea typeface="宋体" pitchFamily="2" charset="-122"/>
            </a:endParaRPr>
          </a:p>
          <a:p>
            <a:pPr algn="l"/>
            <a:r>
              <a:rPr lang="en-US" altLang="zh-CN" sz="4000" b="1" dirty="0" smtClean="0">
                <a:ea typeface="宋体" pitchFamily="2" charset="-122"/>
              </a:rPr>
              <a:t>Fetal heart sound is heard by </a:t>
            </a:r>
            <a:r>
              <a:rPr lang="en-US" altLang="zh-CN" sz="4000" b="1" dirty="0" err="1" smtClean="0">
                <a:ea typeface="宋体" pitchFamily="2" charset="-122"/>
              </a:rPr>
              <a:t>Pinard</a:t>
            </a:r>
            <a:r>
              <a:rPr lang="en-US" altLang="zh-CN" sz="4000" b="1" dirty="0" smtClean="0">
                <a:ea typeface="宋体" pitchFamily="2" charset="-122"/>
              </a:rPr>
              <a:t>' s fetal stethoscope after the 20thweek of pregnancy</a:t>
            </a:r>
            <a:endParaRPr lang="en-US" sz="40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BREECH PRESENTATION AT TERM</a:t>
            </a:r>
            <a:endParaRPr lang="en-US" dirty="0" smtClean="0"/>
          </a:p>
        </p:txBody>
      </p:sp>
      <p:sp>
        <p:nvSpPr>
          <p:cNvPr id="104862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1"/>
            <a:ext cx="9144000" cy="5257799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External cephalic version.</a:t>
            </a:r>
          </a:p>
          <a:p>
            <a:pPr algn="l" rtl="0"/>
            <a:r>
              <a:rPr lang="en-US" dirty="0" smtClean="0"/>
              <a:t>If is not possible to schedule at 37 weeks  then</a:t>
            </a:r>
          </a:p>
          <a:p>
            <a:pPr algn="l" rtl="0"/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PREGNANCY AFTER 41 WEEKS</a:t>
            </a:r>
          </a:p>
          <a:p>
            <a:pPr algn="l">
              <a:buNone/>
            </a:pPr>
            <a:endParaRPr lang="en-US" dirty="0" smtClean="0"/>
          </a:p>
          <a:p>
            <a:pPr algn="l"/>
            <a:r>
              <a:rPr lang="en-US" dirty="0" smtClean="0"/>
              <a:t>Prior to formal induction of labour, women should be offered a vaginal examination for membrane sweeping 42 weeks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800" b="1" smtClean="0">
                <a:ea typeface="宋体" pitchFamily="2" charset="-122"/>
              </a:rPr>
              <a:t>Health Teaching during the First Trimester</a:t>
            </a:r>
            <a:endParaRPr lang="en-US" sz="3800" b="1" smtClean="0"/>
          </a:p>
        </p:txBody>
      </p:sp>
      <p:sp>
        <p:nvSpPr>
          <p:cNvPr id="10486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71601"/>
            <a:ext cx="4495800" cy="54864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宋体" pitchFamily="2" charset="-122"/>
              </a:rPr>
              <a:t>Physiological changes during pregnancy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宋体" pitchFamily="2" charset="-122"/>
              </a:rPr>
              <a:t>Weight gain </a:t>
            </a:r>
            <a:endParaRPr lang="ar-EG" altLang="zh-CN" sz="2400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宋体" pitchFamily="2" charset="-122"/>
              </a:rPr>
              <a:t>Fresh air and sunshine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宋体" pitchFamily="2" charset="-122"/>
              </a:rPr>
              <a:t>Rest and sleep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宋体" pitchFamily="2" charset="-122"/>
              </a:rPr>
              <a:t> Diet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宋体" pitchFamily="2" charset="-122"/>
              </a:rPr>
              <a:t>Daily activities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宋体" pitchFamily="2" charset="-122"/>
              </a:rPr>
              <a:t>Exercises and relaxation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宋体" pitchFamily="2" charset="-122"/>
              </a:rPr>
              <a:t>Hygiene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宋体" pitchFamily="2" charset="-122"/>
              </a:rPr>
              <a:t>Teeth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宋体" pitchFamily="2" charset="-122"/>
              </a:rPr>
              <a:t>Bladder and bowel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宋体" pitchFamily="2" charset="-122"/>
              </a:rPr>
              <a:t> Sexual counseling </a:t>
            </a:r>
          </a:p>
          <a:p>
            <a:pPr algn="l" rtl="0" eaLnBrk="1" hangingPunct="1">
              <a:lnSpc>
                <a:spcPct val="90000"/>
              </a:lnSpc>
            </a:pPr>
            <a:endParaRPr lang="ar-EG" altLang="zh-CN" sz="2000" dirty="0" smtClean="0"/>
          </a:p>
          <a:p>
            <a:pPr algn="l" rtl="0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1048633" name="Rectangle 14"/>
          <p:cNvSpPr>
            <a:spLocks noGrp="1" noChangeArrowheads="1"/>
          </p:cNvSpPr>
          <p:nvPr>
            <p:ph sz="quarter" idx="2"/>
          </p:nvPr>
        </p:nvSpPr>
        <p:spPr>
          <a:xfrm>
            <a:off x="4648200" y="1371600"/>
            <a:ext cx="4495800" cy="5486399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Smoking :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Medications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Infection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b="1" dirty="0" smtClean="0">
                <a:ea typeface="宋体" pitchFamily="2" charset="-122"/>
              </a:rPr>
              <a:t>Irradiation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Occupational and environmental hazards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Travel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Follow up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Minor discomforts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Signs of Potential Complications</a:t>
            </a:r>
            <a:endParaRPr lang="en-US" b="1" dirty="0" smtClean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D:\obg asg\antenatal-caresreelakshmi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 descr="D:\obg asg\antenatal-caresreelakshmi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0"/>
            <a:ext cx="9134454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 descr="D:\obg asg\antenatal-caresreelakshmi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 descr="D:\obg asg\antenatal-caresreelakshmi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 descr="D:\obg asg\antenatal-caresreelakshmi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 descr="D:\obg asg\antenatal-caresreelakshmi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None/>
            </a:pPr>
            <a:endParaRPr lang="en-US" altLang="zh-CN" dirty="0" smtClean="0">
              <a:ea typeface="宋体" pitchFamily="2" charset="-122"/>
            </a:endParaRPr>
          </a:p>
          <a:p>
            <a:pPr algn="l" rtl="0" eaLnBrk="1" hangingPunct="1"/>
            <a:r>
              <a:rPr lang="en-US" altLang="zh-CN" sz="4000" b="1" dirty="0" smtClean="0">
                <a:ea typeface="宋体" pitchFamily="2" charset="-122"/>
              </a:rPr>
              <a:t>To reduce maternal and </a:t>
            </a:r>
            <a:r>
              <a:rPr lang="en-US" altLang="zh-CN" sz="4000" b="1" dirty="0" err="1" smtClean="0">
                <a:ea typeface="宋体" pitchFamily="2" charset="-122"/>
              </a:rPr>
              <a:t>perinatal</a:t>
            </a:r>
            <a:r>
              <a:rPr lang="en-US" altLang="zh-CN" sz="4000" b="1" dirty="0" smtClean="0">
                <a:ea typeface="宋体" pitchFamily="2" charset="-122"/>
              </a:rPr>
              <a:t> mortality and morbidity rates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altLang="zh-CN" sz="4000" b="1" dirty="0" smtClean="0">
              <a:ea typeface="宋体" pitchFamily="2" charset="-122"/>
            </a:endParaRPr>
          </a:p>
          <a:p>
            <a:pPr algn="l" rtl="0" eaLnBrk="1" hangingPunct="1"/>
            <a:r>
              <a:rPr lang="en-US" altLang="zh-CN" sz="4000" b="1" dirty="0" smtClean="0">
                <a:ea typeface="宋体" pitchFamily="2" charset="-122"/>
              </a:rPr>
              <a:t>To improve the physical and mental health of women and children</a:t>
            </a:r>
            <a:endParaRPr lang="en-US" sz="4000" b="1" dirty="0" smtClean="0"/>
          </a:p>
        </p:txBody>
      </p:sp>
      <p:sp>
        <p:nvSpPr>
          <p:cNvPr id="10485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GOALS</a:t>
            </a:r>
            <a:endParaRPr lang="en-US" sz="6000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" descr="D:\obg asg\antenatal-caresreelakshmi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 descr="D:\obg asg\antenatal-caresreelakshmi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 descr="D:\obg asg\antenatal-caresreelakshmi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000" b="1" dirty="0" smtClean="0">
                <a:ea typeface="宋体" pitchFamily="2" charset="-122"/>
              </a:rPr>
              <a:t>COMMON DISCOMFORTS OF PREGNANCY ANDRELIEF MEASURES</a:t>
            </a:r>
            <a:r>
              <a:rPr lang="en-US" altLang="zh-CN" sz="3800" b="1" dirty="0" smtClean="0">
                <a:ea typeface="宋体" pitchFamily="2" charset="-122"/>
              </a:rPr>
              <a:t> :</a:t>
            </a:r>
            <a:endParaRPr lang="en-US" sz="3800" b="1" dirty="0" smtClean="0"/>
          </a:p>
        </p:txBody>
      </p:sp>
      <p:sp>
        <p:nvSpPr>
          <p:cNvPr id="10486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</a:pPr>
            <a:endParaRPr lang="en-US" altLang="zh-CN" b="1" dirty="0" smtClean="0">
              <a:ea typeface="宋体" pitchFamily="2" charset="-122"/>
            </a:endParaRPr>
          </a:p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altLang="zh-CN" b="1" dirty="0" smtClean="0">
                <a:ea typeface="宋体" pitchFamily="2" charset="-122"/>
              </a:rPr>
              <a:t>URINARY FREQUENCY</a:t>
            </a:r>
          </a:p>
          <a:p>
            <a:pPr marL="609600" indent="-609600" algn="l" rtl="0" eaLnBrk="1" hangingPunct="1">
              <a:buFont typeface="Wingdings" pitchFamily="2" charset="2"/>
              <a:buNone/>
            </a:pPr>
            <a:endParaRPr lang="en-US" altLang="zh-CN" b="1" dirty="0" smtClean="0">
              <a:ea typeface="宋体" pitchFamily="2" charset="-122"/>
            </a:endParaRPr>
          </a:p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altLang="zh-CN" b="1" dirty="0" smtClean="0">
                <a:ea typeface="宋体" pitchFamily="2" charset="-122"/>
              </a:rPr>
              <a:t>RELIEF MEASURES:</a:t>
            </a:r>
          </a:p>
          <a:p>
            <a:pPr marL="1371600" lvl="2" indent="-457200" algn="l" rtl="0" eaLnBrk="1" hangingPunct="1"/>
            <a:r>
              <a:rPr lang="en-US" altLang="zh-CN" sz="3200" b="1" dirty="0" smtClean="0">
                <a:ea typeface="宋体" pitchFamily="2" charset="-122"/>
              </a:rPr>
              <a:t>Decrease fluid intake at night.</a:t>
            </a:r>
          </a:p>
          <a:p>
            <a:pPr marL="1371600" lvl="2" indent="-457200" algn="l" rtl="0" eaLnBrk="1" hangingPunct="1"/>
            <a:r>
              <a:rPr lang="en-US" altLang="zh-CN" sz="3200" b="1" dirty="0" smtClean="0">
                <a:ea typeface="宋体" pitchFamily="2" charset="-122"/>
              </a:rPr>
              <a:t>Maintain fluid intake during day.</a:t>
            </a:r>
          </a:p>
          <a:p>
            <a:pPr marL="1371600" lvl="2" indent="-457200" algn="l" rtl="0" eaLnBrk="1" hangingPunct="1"/>
            <a:r>
              <a:rPr lang="en-US" altLang="zh-CN" sz="3200" b="1" dirty="0" smtClean="0">
                <a:ea typeface="宋体" pitchFamily="2" charset="-122"/>
              </a:rPr>
              <a:t>Void when feel the urge.</a:t>
            </a:r>
            <a:endParaRPr lang="en-US" sz="3200" b="1" dirty="0" smtClean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lvl="1" algn="l" rtl="0" eaLnBrk="1" hangingPunct="1">
              <a:buFont typeface="Wingdings" pitchFamily="2" charset="2"/>
              <a:buNone/>
            </a:pPr>
            <a:endParaRPr lang="en-US" altLang="zh-CN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b="1" dirty="0" smtClean="0">
                <a:ea typeface="宋体" pitchFamily="2" charset="-122"/>
              </a:rPr>
              <a:t>FATIGUE</a:t>
            </a: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b="1" dirty="0" smtClean="0">
                <a:ea typeface="宋体" pitchFamily="2" charset="-122"/>
              </a:rPr>
              <a:t>RELIEF MEASURES</a:t>
            </a:r>
            <a:r>
              <a:rPr lang="en-US" altLang="zh-CN" dirty="0" smtClean="0">
                <a:ea typeface="宋体" pitchFamily="2" charset="-122"/>
              </a:rPr>
              <a:t>:</a:t>
            </a:r>
          </a:p>
          <a:p>
            <a:pPr lvl="2" algn="l" rtl="0" eaLnBrk="1" hangingPunct="1"/>
            <a:r>
              <a:rPr lang="en-US" altLang="zh-CN" sz="2800" b="1" dirty="0" smtClean="0">
                <a:ea typeface="宋体" pitchFamily="2" charset="-122"/>
              </a:rPr>
              <a:t>Rest frequency.</a:t>
            </a:r>
          </a:p>
          <a:p>
            <a:pPr lvl="2" algn="l" rtl="0" eaLnBrk="1" hangingPunct="1"/>
            <a:r>
              <a:rPr lang="en-US" altLang="zh-CN" sz="2800" b="1" dirty="0" smtClean="0">
                <a:ea typeface="宋体" pitchFamily="2" charset="-122"/>
              </a:rPr>
              <a:t>Go to bed earlier.</a:t>
            </a:r>
            <a:r>
              <a:rPr lang="en-US" altLang="zh-CN" b="1" dirty="0" smtClean="0">
                <a:ea typeface="宋体" pitchFamily="2" charset="-122"/>
              </a:rPr>
              <a:t> </a:t>
            </a:r>
          </a:p>
          <a:p>
            <a:pPr lvl="2" algn="l" rtl="0" eaLnBrk="1" hangingPunct="1"/>
            <a:endParaRPr lang="en-US" altLang="zh-CN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b="1" dirty="0" smtClean="0">
                <a:ea typeface="宋体" pitchFamily="2" charset="-122"/>
              </a:rPr>
              <a:t>SLEEP DIFFICULTIES</a:t>
            </a:r>
            <a:r>
              <a:rPr lang="en-US" altLang="zh-CN" dirty="0" smtClean="0">
                <a:ea typeface="宋体" pitchFamily="2" charset="-122"/>
              </a:rPr>
              <a:t> </a:t>
            </a:r>
            <a:endParaRPr lang="en-US" altLang="zh-CN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b="1" dirty="0" smtClean="0">
                <a:ea typeface="宋体" pitchFamily="2" charset="-122"/>
              </a:rPr>
              <a:t>RELIEF MEASURES</a:t>
            </a:r>
            <a:r>
              <a:rPr lang="en-US" altLang="zh-CN" dirty="0" smtClean="0">
                <a:ea typeface="宋体" pitchFamily="2" charset="-122"/>
              </a:rPr>
              <a:t>:</a:t>
            </a:r>
          </a:p>
          <a:p>
            <a:pPr lvl="2" algn="l" rtl="0" eaLnBrk="1" hangingPunct="1"/>
            <a:endParaRPr lang="en-US" altLang="zh-CN" sz="2800" dirty="0" smtClean="0">
              <a:ea typeface="宋体" pitchFamily="2" charset="-122"/>
            </a:endParaRPr>
          </a:p>
          <a:p>
            <a:pPr lvl="2" algn="l" rtl="0" eaLnBrk="1" hangingPunct="1"/>
            <a:r>
              <a:rPr lang="en-US" altLang="zh-CN" sz="3200" b="1" dirty="0" smtClean="0">
                <a:ea typeface="宋体" pitchFamily="2" charset="-122"/>
              </a:rPr>
              <a:t>Rest frequency</a:t>
            </a:r>
          </a:p>
          <a:p>
            <a:pPr lvl="2" algn="l" rtl="0" eaLnBrk="1" hangingPunct="1"/>
            <a:r>
              <a:rPr lang="en-US" altLang="zh-CN" sz="3200" b="1" dirty="0" smtClean="0">
                <a:ea typeface="宋体" pitchFamily="2" charset="-122"/>
              </a:rPr>
              <a:t>Decrease fluid intake at night </a:t>
            </a:r>
            <a:endParaRPr lang="en-US" sz="3200" b="1" dirty="0" smtClean="0"/>
          </a:p>
          <a:p>
            <a:pPr lvl="2" algn="l" rtl="0" eaLnBrk="1" hangingPunct="1"/>
            <a:endParaRPr lang="en-US" sz="2800" b="1" dirty="0" smtClean="0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lvl="1" algn="l" rtl="0" eaLnBrk="1" hangingPunct="1">
              <a:buFont typeface="Wingdings" pitchFamily="2" charset="2"/>
              <a:buNone/>
            </a:pPr>
            <a:endParaRPr lang="en-US" altLang="zh-CN" sz="24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24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200" b="1" dirty="0" smtClean="0">
                <a:ea typeface="宋体" pitchFamily="2" charset="-122"/>
              </a:rPr>
              <a:t>NASAL STUFFINESS AND EPISTAXIS</a:t>
            </a: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32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200" b="1" dirty="0" smtClean="0">
                <a:ea typeface="宋体" pitchFamily="2" charset="-122"/>
              </a:rPr>
              <a:t>ETIOLGY</a:t>
            </a:r>
            <a:r>
              <a:rPr lang="en-US" altLang="zh-CN" sz="3200" dirty="0" smtClean="0">
                <a:ea typeface="宋体" pitchFamily="2" charset="-122"/>
              </a:rPr>
              <a:t>: Elevated estrogen levels</a:t>
            </a: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3200" b="1" dirty="0" smtClean="0">
              <a:ea typeface="宋体" pitchFamily="2" charset="-122"/>
            </a:endParaRPr>
          </a:p>
          <a:p>
            <a:pPr lvl="1" algn="l" rtl="0" eaLnBrk="1" hangingPunct="1">
              <a:buNone/>
            </a:pPr>
            <a:r>
              <a:rPr lang="en-US" altLang="zh-CN" sz="3200" b="1" dirty="0" smtClean="0">
                <a:ea typeface="宋体" pitchFamily="2" charset="-122"/>
              </a:rPr>
              <a:t>RELIEF MEASURES</a:t>
            </a:r>
            <a:r>
              <a:rPr lang="en-US" altLang="zh-CN" sz="3200" dirty="0" smtClean="0">
                <a:ea typeface="宋体" pitchFamily="2" charset="-122"/>
              </a:rPr>
              <a:t> :</a:t>
            </a:r>
          </a:p>
          <a:p>
            <a:pPr lvl="1" algn="l" rtl="0" eaLnBrk="1" hangingPunct="1">
              <a:buNone/>
            </a:pPr>
            <a:endParaRPr lang="en-US" altLang="zh-CN" sz="3200" dirty="0" smtClean="0">
              <a:ea typeface="宋体" pitchFamily="2" charset="-122"/>
            </a:endParaRPr>
          </a:p>
          <a:p>
            <a:pPr lvl="2" algn="l" rtl="0" eaLnBrk="1" hangingPunct="1"/>
            <a:r>
              <a:rPr lang="en-US" altLang="zh-CN" sz="3200" dirty="0" smtClean="0">
                <a:ea typeface="宋体" pitchFamily="2" charset="-122"/>
              </a:rPr>
              <a:t>Avoid decongestants.</a:t>
            </a:r>
          </a:p>
          <a:p>
            <a:pPr lvl="2" algn="l" rtl="0" eaLnBrk="1" hangingPunct="1"/>
            <a:r>
              <a:rPr lang="en-US" altLang="zh-CN" sz="3200" dirty="0" smtClean="0">
                <a:ea typeface="宋体" pitchFamily="2" charset="-122"/>
              </a:rPr>
              <a:t>Use humidifiers, and normal saline drops.</a:t>
            </a:r>
            <a:endParaRPr lang="en-US" sz="3200" dirty="0" smtClean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lvl="1" algn="l" rtl="0" eaLnBrk="1" hangingPunct="1">
              <a:buFont typeface="Wingdings" pitchFamily="2" charset="2"/>
              <a:buNone/>
            </a:pPr>
            <a:endParaRPr lang="en-US" altLang="zh-CN" sz="24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24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200" b="1" dirty="0" smtClean="0">
                <a:ea typeface="宋体" pitchFamily="2" charset="-122"/>
              </a:rPr>
              <a:t>PTYALISM (EXCESSIVE SALIVATION)</a:t>
            </a: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32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200" b="1" dirty="0" smtClean="0">
                <a:ea typeface="宋体" pitchFamily="2" charset="-122"/>
              </a:rPr>
              <a:t>ETIOLGY</a:t>
            </a:r>
            <a:r>
              <a:rPr lang="en-US" altLang="zh-CN" sz="3200" dirty="0" smtClean="0">
                <a:ea typeface="宋体" pitchFamily="2" charset="-122"/>
              </a:rPr>
              <a:t>: Unknown</a:t>
            </a: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32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200" b="1" dirty="0" smtClean="0">
                <a:ea typeface="宋体" pitchFamily="2" charset="-122"/>
              </a:rPr>
              <a:t>RELIEF MEASURES</a:t>
            </a:r>
            <a:r>
              <a:rPr lang="en-US" altLang="zh-CN" sz="3200" dirty="0" smtClean="0">
                <a:ea typeface="宋体" pitchFamily="2" charset="-122"/>
              </a:rPr>
              <a:t>: </a:t>
            </a:r>
          </a:p>
          <a:p>
            <a:pPr lvl="2" algn="l" rtl="0" eaLnBrk="1" hangingPunct="1"/>
            <a:r>
              <a:rPr lang="en-US" altLang="zh-CN" sz="3200" dirty="0" smtClean="0">
                <a:ea typeface="宋体" pitchFamily="2" charset="-122"/>
              </a:rPr>
              <a:t>Perform frequent mouth care.</a:t>
            </a:r>
          </a:p>
          <a:p>
            <a:pPr lvl="2" algn="l" rtl="0" eaLnBrk="1" hangingPunct="1"/>
            <a:r>
              <a:rPr lang="en-US" altLang="zh-CN" sz="3200" dirty="0" smtClean="0">
                <a:ea typeface="宋体" pitchFamily="2" charset="-122"/>
              </a:rPr>
              <a:t>Chew gum.</a:t>
            </a:r>
          </a:p>
          <a:p>
            <a:pPr lvl="2" algn="l" rtl="0" eaLnBrk="1" hangingPunct="1"/>
            <a:r>
              <a:rPr lang="en-US" altLang="zh-CN" sz="3200" dirty="0" smtClean="0">
                <a:ea typeface="宋体" pitchFamily="2" charset="-122"/>
              </a:rPr>
              <a:t>Decrease fluid intake at night.</a:t>
            </a:r>
          </a:p>
          <a:p>
            <a:pPr lvl="2" algn="l" rtl="0" eaLnBrk="1" hangingPunct="1"/>
            <a:r>
              <a:rPr lang="en-US" altLang="zh-CN" sz="3200" dirty="0" smtClean="0">
                <a:ea typeface="宋体" pitchFamily="2" charset="-122"/>
              </a:rPr>
              <a:t>Maintain fluid intake during day.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lvl="1" algn="l" rtl="0" eaLnBrk="1" hangingPunct="1"/>
            <a:endParaRPr lang="en-US" altLang="zh-CN" sz="2400" b="1" dirty="0" smtClean="0">
              <a:ea typeface="宋体" pitchFamily="2" charset="-122"/>
            </a:endParaRPr>
          </a:p>
          <a:p>
            <a:pPr lvl="1" algn="l" rtl="0" eaLnBrk="1" hangingPunct="1">
              <a:buNone/>
            </a:pPr>
            <a:endParaRPr lang="en-US" altLang="zh-CN" b="1" dirty="0" smtClean="0">
              <a:ea typeface="宋体" pitchFamily="2" charset="-122"/>
            </a:endParaRPr>
          </a:p>
          <a:p>
            <a:pPr lvl="1" algn="l" rtl="0" eaLnBrk="1" hangingPunct="1">
              <a:buNone/>
            </a:pPr>
            <a:r>
              <a:rPr lang="en-US" altLang="zh-CN" sz="3200" b="1" dirty="0" smtClean="0">
                <a:ea typeface="宋体" pitchFamily="2" charset="-122"/>
              </a:rPr>
              <a:t>NAUSEA AND VOMITING</a:t>
            </a:r>
          </a:p>
          <a:p>
            <a:pPr lvl="1" algn="l" rtl="0" eaLnBrk="1" hangingPunct="1">
              <a:buNone/>
            </a:pPr>
            <a:endParaRPr lang="en-US" altLang="zh-CN" sz="3200" b="1" dirty="0" smtClean="0">
              <a:ea typeface="宋体" pitchFamily="2" charset="-122"/>
            </a:endParaRPr>
          </a:p>
          <a:p>
            <a:pPr lvl="1" algn="l" rtl="0" eaLnBrk="1" hangingPunct="1">
              <a:buNone/>
            </a:pPr>
            <a:r>
              <a:rPr lang="en-US" altLang="zh-CN" sz="3200" b="1" dirty="0" smtClean="0">
                <a:ea typeface="宋体" pitchFamily="2" charset="-122"/>
              </a:rPr>
              <a:t>RELIEF MEASURES</a:t>
            </a:r>
            <a:r>
              <a:rPr lang="en-US" altLang="zh-CN" sz="3200" dirty="0" smtClean="0">
                <a:ea typeface="宋体" pitchFamily="2" charset="-122"/>
              </a:rPr>
              <a:t>:</a:t>
            </a:r>
          </a:p>
          <a:p>
            <a:pPr lvl="1" algn="l" rtl="0" eaLnBrk="1" hangingPunct="1">
              <a:buNone/>
            </a:pPr>
            <a:endParaRPr lang="en-US" altLang="zh-CN" sz="3200" dirty="0" smtClean="0">
              <a:ea typeface="宋体" pitchFamily="2" charset="-122"/>
            </a:endParaRPr>
          </a:p>
          <a:p>
            <a:pPr lvl="2" algn="l" rtl="0" eaLnBrk="1" hangingPunct="1"/>
            <a:r>
              <a:rPr lang="en-US" altLang="zh-CN" sz="2800" b="1" dirty="0" smtClean="0">
                <a:ea typeface="宋体" pitchFamily="2" charset="-122"/>
              </a:rPr>
              <a:t>Avoid food or smells that exacerbate condition.</a:t>
            </a:r>
          </a:p>
          <a:p>
            <a:pPr lvl="2" algn="l" rtl="0" eaLnBrk="1" hangingPunct="1"/>
            <a:r>
              <a:rPr lang="en-US" altLang="zh-CN" sz="2800" b="1" dirty="0" smtClean="0">
                <a:ea typeface="宋体" pitchFamily="2" charset="-122"/>
              </a:rPr>
              <a:t>Eat dry crackers or toast before rising in morning.</a:t>
            </a:r>
          </a:p>
          <a:p>
            <a:pPr lvl="2" algn="l" rtl="0" eaLnBrk="1" hangingPunct="1"/>
            <a:r>
              <a:rPr lang="en-US" altLang="zh-CN" sz="2800" b="1" dirty="0" smtClean="0">
                <a:ea typeface="宋体" pitchFamily="2" charset="-122"/>
              </a:rPr>
              <a:t> Eat small, frequent meals.</a:t>
            </a:r>
          </a:p>
          <a:p>
            <a:pPr lvl="2" algn="l" rtl="0" eaLnBrk="1" hangingPunct="1"/>
            <a:r>
              <a:rPr lang="en-US" altLang="zh-CN" sz="2800" b="1" dirty="0" smtClean="0">
                <a:ea typeface="宋体" pitchFamily="2" charset="-122"/>
              </a:rPr>
              <a:t>Avoid sudden movements. Get out of bed slowly</a:t>
            </a:r>
          </a:p>
          <a:p>
            <a:pPr lvl="2" algn="l" rtl="0" eaLnBrk="1" hangingPunct="1"/>
            <a:r>
              <a:rPr lang="en-US" altLang="zh-CN" sz="2800" b="1" dirty="0" smtClean="0">
                <a:ea typeface="宋体" pitchFamily="2" charset="-122"/>
              </a:rPr>
              <a:t>Breath fresh air to help relieve nausea</a:t>
            </a:r>
            <a:r>
              <a:rPr lang="en-US" altLang="zh-CN" sz="3200" dirty="0" smtClean="0">
                <a:ea typeface="宋体" pitchFamily="2" charset="-122"/>
              </a:rPr>
              <a:t>.</a:t>
            </a:r>
          </a:p>
          <a:p>
            <a:pPr lvl="2" algn="l" rtl="0" eaLnBrk="1" hangingPunct="1">
              <a:buFont typeface="Wingdings" pitchFamily="2" charset="2"/>
              <a:buNone/>
            </a:pPr>
            <a:endParaRPr lang="en-US" sz="3200" dirty="0" smtClean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lvl="1" algn="l" rtl="0" eaLnBrk="1" hangingPunct="1">
              <a:buFont typeface="Wingdings" pitchFamily="2" charset="2"/>
              <a:buNone/>
            </a:pPr>
            <a:endParaRPr lang="en-US" altLang="zh-CN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600" b="1" dirty="0" smtClean="0">
                <a:ea typeface="宋体" pitchFamily="2" charset="-122"/>
              </a:rPr>
              <a:t>HEARTBURN</a:t>
            </a: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36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600" b="1" dirty="0" smtClean="0">
                <a:ea typeface="宋体" pitchFamily="2" charset="-122"/>
              </a:rPr>
              <a:t>RELIEF MEASURES</a:t>
            </a:r>
            <a:r>
              <a:rPr lang="en-US" altLang="zh-CN" sz="3600" dirty="0" smtClean="0">
                <a:ea typeface="宋体" pitchFamily="2" charset="-122"/>
              </a:rPr>
              <a:t>:</a:t>
            </a: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3600" dirty="0" smtClean="0">
              <a:ea typeface="宋体" pitchFamily="2" charset="-122"/>
            </a:endParaRP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Eat small, more frequent meals.</a:t>
            </a: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Use antacids.</a:t>
            </a: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Avoid overeating and spicy foods.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0" lvl="2" indent="-457200" algn="l" rtl="0" eaLnBrk="1" hangingPunct="1">
              <a:buNone/>
            </a:pPr>
            <a:endParaRPr lang="en-US" altLang="zh-CN" sz="3600" b="1" dirty="0" smtClean="0">
              <a:ea typeface="宋体" pitchFamily="2" charset="-122"/>
            </a:endParaRPr>
          </a:p>
          <a:p>
            <a:pPr marL="1371600" lvl="2" indent="-457200" algn="l" rtl="0" eaLnBrk="1" hangingPunct="1">
              <a:buNone/>
            </a:pPr>
            <a:endParaRPr lang="en-US" altLang="zh-CN" sz="3600" b="1" dirty="0" smtClean="0">
              <a:ea typeface="宋体" pitchFamily="2" charset="-122"/>
            </a:endParaRPr>
          </a:p>
          <a:p>
            <a:pPr marL="1371600" lvl="2" indent="-457200" algn="l" rtl="0" eaLnBrk="1" hangingPunct="1">
              <a:buNone/>
            </a:pPr>
            <a:r>
              <a:rPr lang="en-US" altLang="zh-CN" sz="3600" b="1" dirty="0" smtClean="0">
                <a:ea typeface="宋体" pitchFamily="2" charset="-122"/>
              </a:rPr>
              <a:t>DEPENDENT EDEMA</a:t>
            </a:r>
            <a:endParaRPr lang="en-US" altLang="zh-CN" sz="3600" dirty="0" smtClean="0">
              <a:ea typeface="宋体" pitchFamily="2" charset="-122"/>
            </a:endParaRPr>
          </a:p>
          <a:p>
            <a:pPr marL="1371600" lvl="2" indent="-457200" algn="l" rtl="0" eaLnBrk="1" hangingPunct="1"/>
            <a:endParaRPr lang="en-US" altLang="zh-CN" sz="3600" dirty="0" smtClean="0">
              <a:ea typeface="宋体" pitchFamily="2" charset="-122"/>
            </a:endParaRPr>
          </a:p>
          <a:p>
            <a:pPr marL="1371600" lvl="2" indent="-457200" algn="l" rtl="0" eaLnBrk="1" hangingPunct="1">
              <a:buNone/>
            </a:pPr>
            <a:endParaRPr lang="en-US" altLang="zh-CN" sz="3600" dirty="0" smtClean="0">
              <a:ea typeface="宋体" pitchFamily="2" charset="-122"/>
            </a:endParaRPr>
          </a:p>
          <a:p>
            <a:pPr marL="1371600" lvl="2" indent="-457200" algn="l" rtl="0" eaLnBrk="1" hangingPunct="1"/>
            <a:r>
              <a:rPr lang="en-US" altLang="zh-CN" sz="3600" dirty="0" smtClean="0">
                <a:ea typeface="宋体" pitchFamily="2" charset="-122"/>
              </a:rPr>
              <a:t>Avoid standing for long periods.</a:t>
            </a:r>
          </a:p>
          <a:p>
            <a:pPr marL="1371600" lvl="2" indent="-457200" algn="l" rtl="0" eaLnBrk="1" hangingPunct="1"/>
            <a:r>
              <a:rPr lang="en-US" altLang="zh-CN" sz="3600" dirty="0" smtClean="0">
                <a:ea typeface="宋体" pitchFamily="2" charset="-122"/>
              </a:rPr>
              <a:t>Elevate legs when laying or sitting.</a:t>
            </a:r>
          </a:p>
          <a:p>
            <a:pPr marL="1371600" lvl="2" indent="-457200" algn="l" rtl="0" eaLnBrk="1" hangingPunct="1"/>
            <a:r>
              <a:rPr lang="en-US" altLang="zh-CN" sz="3600" dirty="0" smtClean="0">
                <a:ea typeface="宋体" pitchFamily="2" charset="-122"/>
              </a:rPr>
              <a:t>Avoid tight stockings.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IMPORTANCE OF ANTENATAL CARE </a:t>
            </a:r>
          </a:p>
        </p:txBody>
      </p:sp>
      <p:sp>
        <p:nvSpPr>
          <p:cNvPr id="10486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altLang="zh-CN" sz="2800" dirty="0" smtClean="0">
              <a:ea typeface="宋体" pitchFamily="2" charset="-122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To ensure that the pregnant woman and her fetus are in the best possible health.</a:t>
            </a:r>
          </a:p>
          <a:p>
            <a:pPr algn="l" rtl="0" eaLnBrk="1" hangingPunct="1">
              <a:lnSpc>
                <a:spcPct val="80000"/>
              </a:lnSpc>
            </a:pPr>
            <a:endParaRPr lang="en-US" altLang="zh-CN" b="1" dirty="0" smtClean="0">
              <a:ea typeface="宋体" pitchFamily="2" charset="-122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To detect early and treat properly complications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b="1" dirty="0" smtClean="0">
              <a:ea typeface="宋体" pitchFamily="2" charset="-122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 Offering education for parenthood </a:t>
            </a:r>
          </a:p>
          <a:p>
            <a:pPr algn="l" rtl="0" eaLnBrk="1" hangingPunct="1">
              <a:lnSpc>
                <a:spcPct val="80000"/>
              </a:lnSpc>
            </a:pPr>
            <a:endParaRPr lang="en-US" altLang="zh-CN" b="1" dirty="0" smtClean="0">
              <a:ea typeface="宋体" pitchFamily="2" charset="-122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b="1" dirty="0" smtClean="0">
                <a:ea typeface="宋体" pitchFamily="2" charset="-122"/>
              </a:rPr>
              <a:t>To prepare the woman for labor, lactation and care of her infant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800" dirty="0" smtClean="0"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1371600" lvl="2" indent="-457200" algn="l" rtl="0" eaLnBrk="1" hangingPunct="1">
              <a:buNone/>
            </a:pPr>
            <a:endParaRPr lang="en-US" altLang="zh-CN" sz="3200" b="1" dirty="0" smtClean="0">
              <a:ea typeface="宋体" pitchFamily="2" charset="-122"/>
            </a:endParaRPr>
          </a:p>
          <a:p>
            <a:pPr marL="1371600" lvl="2" indent="-457200" algn="l" rtl="0" eaLnBrk="1" hangingPunct="1">
              <a:buNone/>
            </a:pPr>
            <a:endParaRPr lang="en-US" altLang="zh-CN" sz="3200" b="1" dirty="0" smtClean="0">
              <a:ea typeface="宋体" pitchFamily="2" charset="-122"/>
            </a:endParaRPr>
          </a:p>
          <a:p>
            <a:pPr marL="1371600" lvl="2" indent="-457200" algn="l" rtl="0" eaLnBrk="1" hangingPunct="1">
              <a:buNone/>
            </a:pPr>
            <a:r>
              <a:rPr lang="en-US" altLang="zh-CN" sz="3200" b="1" dirty="0" smtClean="0">
                <a:ea typeface="宋体" pitchFamily="2" charset="-122"/>
              </a:rPr>
              <a:t>VARICOSITIES</a:t>
            </a:r>
          </a:p>
          <a:p>
            <a:pPr marL="1371600" lvl="2" indent="-457200" algn="l" rtl="0" eaLnBrk="1" hangingPunct="1">
              <a:buNone/>
            </a:pPr>
            <a:endParaRPr lang="en-US" altLang="zh-CN" sz="3200" dirty="0" smtClean="0">
              <a:ea typeface="宋体" pitchFamily="2" charset="-122"/>
            </a:endParaRPr>
          </a:p>
          <a:p>
            <a:pPr marL="1371600" lvl="2" indent="-457200" algn="l" rtl="0" eaLnBrk="1" hangingPunct="1"/>
            <a:r>
              <a:rPr lang="en-US" altLang="zh-CN" sz="3200" dirty="0" smtClean="0">
                <a:ea typeface="宋体" pitchFamily="2" charset="-122"/>
              </a:rPr>
              <a:t>Rest in </a:t>
            </a:r>
            <a:r>
              <a:rPr lang="en-US" altLang="zh-CN" sz="3200" dirty="0" err="1" smtClean="0">
                <a:ea typeface="宋体" pitchFamily="2" charset="-122"/>
              </a:rPr>
              <a:t>sims</a:t>
            </a:r>
            <a:r>
              <a:rPr lang="en-US" altLang="zh-CN" sz="3200" dirty="0" smtClean="0">
                <a:ea typeface="宋体" pitchFamily="2" charset="-122"/>
              </a:rPr>
              <a:t>' position.</a:t>
            </a:r>
          </a:p>
          <a:p>
            <a:pPr marL="1371600" lvl="2" indent="-457200" algn="l" rtl="0" eaLnBrk="1" hangingPunct="1"/>
            <a:r>
              <a:rPr lang="en-US" altLang="zh-CN" sz="3200" dirty="0" smtClean="0">
                <a:ea typeface="宋体" pitchFamily="2" charset="-122"/>
              </a:rPr>
              <a:t>Elevate legs regularly.</a:t>
            </a:r>
          </a:p>
          <a:p>
            <a:pPr marL="1371600" lvl="2" indent="-457200" algn="l" rtl="0" eaLnBrk="1" hangingPunct="1"/>
            <a:r>
              <a:rPr lang="en-US" altLang="zh-CN" sz="3200" dirty="0" smtClean="0">
                <a:ea typeface="宋体" pitchFamily="2" charset="-122"/>
              </a:rPr>
              <a:t>Avoid crossing legs.</a:t>
            </a:r>
          </a:p>
          <a:p>
            <a:pPr marL="1371600" lvl="2" indent="-457200" algn="l" rtl="0" eaLnBrk="1" hangingPunct="1"/>
            <a:r>
              <a:rPr lang="en-US" altLang="zh-CN" sz="3200" dirty="0" smtClean="0">
                <a:ea typeface="宋体" pitchFamily="2" charset="-122"/>
              </a:rPr>
              <a:t>Avoid long periods of standing </a:t>
            </a:r>
            <a:endParaRPr lang="en-US" sz="3200" dirty="0" smtClean="0"/>
          </a:p>
        </p:txBody>
      </p:sp>
      <p:pic>
        <p:nvPicPr>
          <p:cNvPr id="2097177" name="Picture 5" descr="http://www.healthmango.com/wp-content/uploads/2010/02/sims-pos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675" y="5221287"/>
            <a:ext cx="412432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lvl="1" algn="l" rtl="0" eaLnBrk="1" hangingPunct="1">
              <a:buFont typeface="Wingdings" pitchFamily="2" charset="2"/>
              <a:buNone/>
            </a:pPr>
            <a:endParaRPr lang="en-US" altLang="zh-CN" sz="36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36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600" b="1" dirty="0" smtClean="0">
                <a:ea typeface="宋体" pitchFamily="2" charset="-122"/>
              </a:rPr>
              <a:t>HEMORRHOIDS</a:t>
            </a: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36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600" b="1" dirty="0" smtClean="0">
                <a:ea typeface="宋体" pitchFamily="2" charset="-122"/>
              </a:rPr>
              <a:t>RELIEF MEASURES</a:t>
            </a:r>
            <a:r>
              <a:rPr lang="en-US" altLang="zh-CN" b="1" dirty="0" smtClean="0">
                <a:ea typeface="宋体" pitchFamily="2" charset="-122"/>
              </a:rPr>
              <a:t>:</a:t>
            </a: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Maintain regular bowel habits.</a:t>
            </a: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Use prescribed stool softeners.</a:t>
            </a: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Apply topical or anesthetic ointments to area.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lvl="1" algn="l" rtl="0" eaLnBrk="1" hangingPunct="1">
              <a:buFont typeface="Wingdings" pitchFamily="2" charset="2"/>
              <a:buNone/>
            </a:pPr>
            <a:endParaRPr lang="en-US" altLang="zh-CN" sz="36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600" b="1" dirty="0" smtClean="0">
                <a:ea typeface="宋体" pitchFamily="2" charset="-122"/>
              </a:rPr>
              <a:t>CONSTIPATION</a:t>
            </a: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600" b="1" dirty="0" smtClean="0">
                <a:ea typeface="宋体" pitchFamily="2" charset="-122"/>
              </a:rPr>
              <a:t>RELIEF MEASURES</a:t>
            </a:r>
            <a:r>
              <a:rPr lang="en-US" altLang="zh-CN" b="1" dirty="0" smtClean="0">
                <a:ea typeface="宋体" pitchFamily="2" charset="-122"/>
              </a:rPr>
              <a:t>:</a:t>
            </a: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Maintain regular bowel habits.</a:t>
            </a: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Increase fiber in diet.</a:t>
            </a: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Increase fluids.</a:t>
            </a: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Find iron preparation that is least constipating </a:t>
            </a:r>
            <a:endParaRPr lang="en-US" sz="3600" dirty="0" smtClean="0"/>
          </a:p>
          <a:p>
            <a:pPr lvl="4" algn="l" rtl="0" eaLnBrk="1" hangingPunct="1"/>
            <a:endParaRPr lang="en-US" altLang="zh-CN" sz="3600" dirty="0" smtClean="0"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lvl="1" algn="l" rtl="0" eaLnBrk="1" hangingPunct="1">
              <a:buFont typeface="Wingdings" pitchFamily="2" charset="2"/>
              <a:buNone/>
            </a:pPr>
            <a:endParaRPr lang="en-US" altLang="zh-CN" sz="36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36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600" b="1" dirty="0" smtClean="0">
                <a:ea typeface="宋体" pitchFamily="2" charset="-122"/>
              </a:rPr>
              <a:t>BACKACHE</a:t>
            </a:r>
            <a:r>
              <a:rPr lang="en-US" altLang="zh-CN" sz="3600" dirty="0" smtClean="0">
                <a:ea typeface="宋体" pitchFamily="2" charset="-122"/>
              </a:rPr>
              <a:t> </a:t>
            </a:r>
            <a:endParaRPr lang="en-US" altLang="zh-CN" sz="3600" b="1" dirty="0" smtClean="0">
              <a:ea typeface="宋体" pitchFamily="2" charset="-122"/>
            </a:endParaRPr>
          </a:p>
          <a:p>
            <a:pPr lvl="1" algn="l" rtl="0" eaLnBrk="1" hangingPunct="1">
              <a:buFont typeface="Wingdings" pitchFamily="2" charset="2"/>
              <a:buNone/>
            </a:pPr>
            <a:r>
              <a:rPr lang="en-US" altLang="zh-CN" sz="3600" b="1" dirty="0" smtClean="0">
                <a:ea typeface="宋体" pitchFamily="2" charset="-122"/>
              </a:rPr>
              <a:t>RELIEF MEASURES:</a:t>
            </a:r>
          </a:p>
          <a:p>
            <a:pPr lvl="1" algn="l" rtl="0" eaLnBrk="1" hangingPunct="1">
              <a:buFont typeface="Wingdings" pitchFamily="2" charset="2"/>
              <a:buNone/>
            </a:pPr>
            <a:endParaRPr lang="en-US" altLang="zh-CN" sz="3600" dirty="0" smtClean="0">
              <a:ea typeface="宋体" pitchFamily="2" charset="-122"/>
            </a:endParaRP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Wear shoes with low heels.</a:t>
            </a: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Walk with pelvis tilted forward.</a:t>
            </a: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Use firmer mattress.</a:t>
            </a:r>
          </a:p>
          <a:p>
            <a:pPr lvl="2" algn="l" rtl="0" eaLnBrk="1" hangingPunct="1"/>
            <a:r>
              <a:rPr lang="en-US" altLang="zh-CN" sz="3600" dirty="0" smtClean="0">
                <a:ea typeface="宋体" pitchFamily="2" charset="-122"/>
              </a:rPr>
              <a:t>Perform pelvic rocking or tilting </a:t>
            </a:r>
            <a:endParaRPr lang="en-US" sz="3600" dirty="0" smtClean="0"/>
          </a:p>
          <a:p>
            <a:pPr lvl="4" algn="l" rtl="0" eaLnBrk="1" hangingPunct="1"/>
            <a:endParaRPr lang="en-US" altLang="zh-CN" sz="3600" dirty="0" smtClean="0"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lvl="1" algn="l" rtl="0" eaLnBrk="1" hangingPunct="1"/>
            <a:endParaRPr lang="en-US" altLang="zh-CN" b="1" dirty="0" smtClean="0">
              <a:ea typeface="宋体" pitchFamily="2" charset="-122"/>
            </a:endParaRPr>
          </a:p>
          <a:p>
            <a:pPr lvl="1" algn="l" rtl="0" eaLnBrk="1" hangingPunct="1">
              <a:buNone/>
            </a:pPr>
            <a:r>
              <a:rPr lang="en-US" altLang="zh-CN" sz="4000" b="1" dirty="0" smtClean="0">
                <a:ea typeface="宋体" pitchFamily="2" charset="-122"/>
              </a:rPr>
              <a:t>LEG CRAMPS</a:t>
            </a:r>
            <a:r>
              <a:rPr lang="en-US" altLang="zh-CN" sz="4000" dirty="0" smtClean="0">
                <a:ea typeface="宋体" pitchFamily="2" charset="-122"/>
              </a:rPr>
              <a:t> </a:t>
            </a:r>
            <a:endParaRPr lang="en-US" altLang="zh-CN" sz="4000" b="1" dirty="0" smtClean="0">
              <a:ea typeface="宋体" pitchFamily="2" charset="-122"/>
            </a:endParaRPr>
          </a:p>
          <a:p>
            <a:pPr lvl="1" algn="l" rtl="0" eaLnBrk="1" hangingPunct="1">
              <a:buNone/>
            </a:pPr>
            <a:r>
              <a:rPr lang="en-US" altLang="zh-CN" sz="4000" b="1" dirty="0" smtClean="0">
                <a:ea typeface="宋体" pitchFamily="2" charset="-122"/>
              </a:rPr>
              <a:t>RELIEF MEASURES:</a:t>
            </a:r>
          </a:p>
          <a:p>
            <a:pPr lvl="1" algn="l" rtl="0" eaLnBrk="1" hangingPunct="1"/>
            <a:endParaRPr lang="en-US" altLang="zh-CN" sz="4000" dirty="0" smtClean="0">
              <a:ea typeface="宋体" pitchFamily="2" charset="-122"/>
            </a:endParaRPr>
          </a:p>
          <a:p>
            <a:pPr lvl="2" algn="l" rtl="0" eaLnBrk="1" hangingPunct="1"/>
            <a:r>
              <a:rPr lang="en-US" altLang="zh-CN" sz="4000" dirty="0" smtClean="0">
                <a:ea typeface="宋体" pitchFamily="2" charset="-122"/>
              </a:rPr>
              <a:t>Extend affected leg and </a:t>
            </a:r>
            <a:r>
              <a:rPr lang="en-US" altLang="zh-CN" sz="4000" dirty="0" err="1" smtClean="0">
                <a:ea typeface="宋体" pitchFamily="2" charset="-122"/>
              </a:rPr>
              <a:t>dorsiflex</a:t>
            </a:r>
            <a:r>
              <a:rPr lang="en-US" altLang="zh-CN" sz="4000" dirty="0" smtClean="0">
                <a:ea typeface="宋体" pitchFamily="2" charset="-122"/>
              </a:rPr>
              <a:t> the foot.</a:t>
            </a:r>
          </a:p>
          <a:p>
            <a:pPr lvl="2" algn="l" rtl="0" eaLnBrk="1" hangingPunct="1"/>
            <a:r>
              <a:rPr lang="en-US" altLang="zh-CN" sz="4000" dirty="0" smtClean="0">
                <a:ea typeface="宋体" pitchFamily="2" charset="-122"/>
              </a:rPr>
              <a:t>Elevate lower legs frequently.</a:t>
            </a:r>
          </a:p>
          <a:p>
            <a:pPr lvl="2" algn="l" rtl="0" eaLnBrk="1" hangingPunct="1"/>
            <a:r>
              <a:rPr lang="en-US" altLang="zh-CN" sz="4000" dirty="0" smtClean="0">
                <a:ea typeface="宋体" pitchFamily="2" charset="-122"/>
              </a:rPr>
              <a:t>Apply heat to muscles.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ANAEMIA</a:t>
            </a:r>
            <a:r>
              <a:rPr lang="en-US" sz="4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endParaRPr lang="ar-SA" sz="4000" dirty="0" smtClean="0">
              <a:solidFill>
                <a:srgbClr val="002060"/>
              </a:solidFill>
              <a:latin typeface="Aharoni" pitchFamily="2" charset="-79"/>
            </a:endParaRPr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0" y="1722438"/>
            <a:ext cx="9144000" cy="51355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rtl="0">
              <a:buFontTx/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  </a:t>
            </a:r>
          </a:p>
          <a:p>
            <a:pPr algn="l" rtl="0">
              <a:buFontTx/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Pregnant women should be offered screening for anemia</a:t>
            </a:r>
          </a:p>
          <a:p>
            <a:pPr algn="l" rtl="0">
              <a:buFontTx/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Screening should take place early in pregnancy (at the booking appointment) and </a:t>
            </a:r>
          </a:p>
          <a:p>
            <a:pPr algn="l" rtl="0">
              <a:buFont typeface="Arial" pitchFamily="34" charset="0"/>
              <a:buChar char="•"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At 28 weeks when other blood screening tests are being performed. This allows enough time for treatment if anemia is detected. </a:t>
            </a:r>
          </a:p>
          <a:p>
            <a:pPr algn="l" rtl="0">
              <a:buFontTx/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 </a:t>
            </a:r>
          </a:p>
          <a:p>
            <a:pPr algn="l" eaLnBrk="1" hangingPunct="1">
              <a:buFont typeface="Arial" pitchFamily="34" charset="0"/>
              <a:buChar char="•"/>
            </a:pPr>
            <a:endParaRPr lang="ar-SA" sz="2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BLOOD GROUPING AND RH FACTOR</a:t>
            </a:r>
            <a:r>
              <a:rPr lang="en-US" sz="4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endParaRPr lang="ar-SA" sz="4000" dirty="0" smtClean="0">
              <a:solidFill>
                <a:srgbClr val="002060"/>
              </a:solidFill>
              <a:latin typeface="Aharoni" pitchFamily="2" charset="-79"/>
            </a:endParaRPr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Women should be offered testing for blood group and rhesus D status in early pregnancy.</a:t>
            </a:r>
          </a:p>
          <a:p>
            <a:pPr algn="l" rt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It is recommended that routine antenatal anti-D prophylaxis is offered to all non-</a:t>
            </a:r>
            <a:r>
              <a:rPr lang="en-US" dirty="0" err="1" smtClean="0">
                <a:solidFill>
                  <a:schemeClr val="bg1"/>
                </a:solidFill>
              </a:rPr>
              <a:t>sensitised</a:t>
            </a:r>
            <a:r>
              <a:rPr lang="en-US" dirty="0" smtClean="0">
                <a:solidFill>
                  <a:schemeClr val="bg1"/>
                </a:solidFill>
              </a:rPr>
              <a:t> pregnant women who are rhesus D-negative.</a:t>
            </a:r>
          </a:p>
          <a:p>
            <a:pPr algn="l" eaLnBrk="1" hangingPunct="1">
              <a:buFont typeface="Arial" pitchFamily="34" charset="0"/>
              <a:buChar char="•"/>
            </a:pPr>
            <a:endParaRPr lang="ar-S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BOOKING APPOINTMENT (IDEALLY BY 10 WEEKS)</a:t>
            </a:r>
            <a:endParaRPr lang="en-US" sz="40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rtl="0"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At the booking appointment, give the following information (supported by written information and antenatal classes), with an opportunity to discuss issues and ask questions…..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ar-SA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buFontTx/>
              <a:buNone/>
            </a:pPr>
            <a:endParaRPr lang="en-US" dirty="0" smtClean="0"/>
          </a:p>
          <a:p>
            <a:pPr algn="l" rtl="0">
              <a:buFontTx/>
              <a:buNone/>
            </a:pPr>
            <a:r>
              <a:rPr lang="en-US" dirty="0" smtClean="0"/>
              <a:t> 				</a:t>
            </a:r>
            <a:r>
              <a:rPr lang="en-US" b="1" dirty="0" smtClean="0"/>
              <a:t>CRITERIA BASIS</a:t>
            </a:r>
          </a:p>
          <a:p>
            <a:pPr algn="l" rtl="0">
              <a:buFontTx/>
              <a:buNone/>
            </a:pPr>
            <a:endParaRPr lang="en-US" dirty="0" smtClean="0"/>
          </a:p>
          <a:p>
            <a:pPr algn="l" rtl="0">
              <a:buFontTx/>
              <a:buNone/>
            </a:pPr>
            <a:r>
              <a:rPr lang="en-US" dirty="0" smtClean="0"/>
              <a:t>• Nutrition and diet, including vitamin D supplementation</a:t>
            </a:r>
          </a:p>
          <a:p>
            <a:pPr algn="l" rtl="0">
              <a:buFontTx/>
              <a:buNone/>
            </a:pPr>
            <a:r>
              <a:rPr lang="en-US" dirty="0" smtClean="0"/>
              <a:t>• Exercise, including pelvic floor exercises</a:t>
            </a:r>
          </a:p>
          <a:p>
            <a:pPr algn="l" rtl="0">
              <a:buFontTx/>
              <a:buNone/>
            </a:pPr>
            <a:r>
              <a:rPr lang="en-US" dirty="0" smtClean="0"/>
              <a:t>• Antenatal screening, including risks and benefits of the screening tests</a:t>
            </a:r>
          </a:p>
          <a:p>
            <a:pPr algn="l" rtl="0">
              <a:buFontTx/>
              <a:buNone/>
            </a:pPr>
            <a:r>
              <a:rPr lang="en-US" dirty="0" smtClean="0"/>
              <a:t>• Place of birth </a:t>
            </a:r>
          </a:p>
          <a:p>
            <a:pPr algn="l" rtl="0">
              <a:buFontTx/>
              <a:buNone/>
            </a:pPr>
            <a:r>
              <a:rPr lang="en-US" dirty="0" smtClean="0"/>
              <a:t>• Breastfeeding, including workshops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rtl="0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				AT THIS APPOINTMENT</a:t>
            </a:r>
          </a:p>
          <a:p>
            <a:pPr algn="l" rtl="0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•   Identify women who may need additional care  and plan  pattern of care for the pregnancy</a:t>
            </a:r>
          </a:p>
          <a:p>
            <a:pPr algn="l" rtl="0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•    Check blood group and rhesus D status</a:t>
            </a:r>
          </a:p>
          <a:p>
            <a:pPr algn="l" rtl="0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Anemia, </a:t>
            </a:r>
          </a:p>
          <a:p>
            <a:pPr algn="l" rtl="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Hepatitis B virus, </a:t>
            </a:r>
          </a:p>
          <a:p>
            <a:pPr algn="l" rtl="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HIV, rubella susceptibility and </a:t>
            </a:r>
          </a:p>
          <a:p>
            <a:pPr algn="l" rtl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Syphilis</a:t>
            </a:r>
          </a:p>
          <a:p>
            <a:pPr>
              <a:buFont typeface="Arial" pitchFamily="34" charset="0"/>
              <a:buChar char="•"/>
            </a:pPr>
            <a:endParaRPr lang="ar-SA" sz="2400" dirty="0" smtClean="0">
              <a:solidFill>
                <a:srgbClr val="002060"/>
              </a:solidFill>
            </a:endParaRPr>
          </a:p>
        </p:txBody>
      </p:sp>
      <p:pic>
        <p:nvPicPr>
          <p:cNvPr id="2097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2564" y="168276"/>
            <a:ext cx="1341437" cy="23463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D:\obg asg\antenatal-caresreelakshmi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rtl="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Offer screening for asymptomatic bacteriuria</a:t>
            </a:r>
          </a:p>
          <a:p>
            <a:pPr algn="l" rtl="0">
              <a:buFontTx/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• Offering screening for Down’s syndrome</a:t>
            </a:r>
          </a:p>
          <a:p>
            <a:pPr algn="l" rtl="0">
              <a:buFontTx/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• Offer early ultrasound scan for gestational age assessment</a:t>
            </a:r>
          </a:p>
          <a:p>
            <a:pPr algn="l" rtl="0">
              <a:buFontTx/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• Offer ultrasound screening for structural anomalies</a:t>
            </a:r>
          </a:p>
          <a:p>
            <a:pPr algn="l" rtl="0">
              <a:buFontTx/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• Measure height, weight and calculate body mass index</a:t>
            </a:r>
          </a:p>
          <a:p>
            <a:pPr algn="l">
              <a:buFont typeface="Arial" pitchFamily="34" charset="0"/>
              <a:buChar char="•"/>
            </a:pPr>
            <a:endParaRPr lang="ar-SA" sz="2800" dirty="0" smtClean="0">
              <a:solidFill>
                <a:srgbClr val="002060"/>
              </a:solidFill>
            </a:endParaRPr>
          </a:p>
        </p:txBody>
      </p:sp>
      <p:pic>
        <p:nvPicPr>
          <p:cNvPr id="2097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2564" y="15876"/>
            <a:ext cx="1341437" cy="23463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rtl="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Measure blood pressure and test urine for </a:t>
            </a:r>
            <a:r>
              <a:rPr lang="en-US" sz="2400" b="1" dirty="0" err="1" smtClean="0">
                <a:solidFill>
                  <a:schemeClr val="bg1"/>
                </a:solidFill>
              </a:rPr>
              <a:t>proteinuria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• Offer screening for gestational diabetes and pre-eclampsia using risk factors</a:t>
            </a:r>
          </a:p>
          <a:p>
            <a:pPr algn="l" rtl="0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• Ask about any past or present severe mental illness or psychiatric treatment</a:t>
            </a:r>
          </a:p>
          <a:p>
            <a:pPr algn="l" rtl="0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• Ask about possible depressions</a:t>
            </a:r>
          </a:p>
          <a:p>
            <a:pPr algn="l" rtl="0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• Ask about the woman’s occupation to identify potential risks.</a:t>
            </a:r>
          </a:p>
          <a:p>
            <a:pPr algn="l">
              <a:buFont typeface="Arial" pitchFamily="34" charset="0"/>
              <a:buChar char="•"/>
            </a:pPr>
            <a:endParaRPr lang="ar-SA" sz="2400" dirty="0" smtClean="0">
              <a:solidFill>
                <a:schemeClr val="bg1"/>
              </a:solidFill>
            </a:endParaRPr>
          </a:p>
        </p:txBody>
      </p:sp>
      <p:pic>
        <p:nvPicPr>
          <p:cNvPr id="2097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20676"/>
            <a:ext cx="1341437" cy="23463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rtl="0"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algn="l" rtl="0">
              <a:buFontTx/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l" rtl="0"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GESTATIONAL DIABETES SCREENING SHOULD BE BASED ON RISK FACTORS. </a:t>
            </a:r>
          </a:p>
          <a:p>
            <a:pPr algn="l" rtl="0">
              <a:buFontTx/>
              <a:buNone/>
            </a:pPr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 rtl="0">
              <a:buFontTx/>
              <a:buNone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THEY INCLUDE: </a:t>
            </a:r>
          </a:p>
          <a:p>
            <a:pPr algn="l" rtl="0">
              <a:buFontTx/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BMI &gt; 30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kgm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/m</a:t>
            </a:r>
            <a:r>
              <a:rPr lang="en-US" sz="2400" b="1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Previous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macrosomic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baby (one weighing &gt;4.5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kgms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),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Family history of diabetes,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History of gestational diabetes, or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Higher risk family origin ( S Asian, black Caribbean, Middle Eastern).</a:t>
            </a:r>
          </a:p>
          <a:p>
            <a:pPr algn="l" rtl="0">
              <a:buFontTx/>
              <a:buNone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Where indicated screening should be done using a glucose tolerance test at, or soon after, the booking appointment. </a:t>
            </a:r>
          </a:p>
          <a:p>
            <a:pPr algn="l" rtl="0"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 </a:t>
            </a:r>
          </a:p>
          <a:p>
            <a:pPr algn="l">
              <a:buFont typeface="Arial" pitchFamily="34" charset="0"/>
              <a:buChar char="•"/>
            </a:pPr>
            <a:endParaRPr lang="ar-SA" sz="2400" dirty="0" smtClean="0">
              <a:solidFill>
                <a:srgbClr val="002060"/>
              </a:solidFill>
            </a:endParaRPr>
          </a:p>
        </p:txBody>
      </p:sp>
      <p:pic>
        <p:nvPicPr>
          <p:cNvPr id="20971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2564" y="76201"/>
            <a:ext cx="1341437" cy="23463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1196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rtl="0">
              <a:buFont typeface="Arial" pitchFamily="34" charset="0"/>
              <a:buChar char="•"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At the booking appointment, for women who choose to have screening, the following tests should be arranged:</a:t>
            </a:r>
          </a:p>
          <a:p>
            <a:pPr algn="l" rtl="0">
              <a:buNone/>
            </a:pPr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 rtl="0">
              <a:buFontTx/>
              <a:buNone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 Blood tests (for checking blood group and rhesus D status and screening for,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anaemia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,, hepatitis B</a:t>
            </a:r>
          </a:p>
          <a:p>
            <a:pPr algn="l" rtl="0">
              <a:buFontTx/>
              <a:buNone/>
            </a:pPr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Virus, HIV, rubella susceptibility and syphilis), ideally before 10 weeks</a:t>
            </a:r>
          </a:p>
          <a:p>
            <a:pPr algn="l" rtl="0">
              <a:buFont typeface="Arial" pitchFamily="34" charset="0"/>
              <a:buChar char="•"/>
            </a:pPr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Urine tests (to check for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proteinuria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and screen for asymptomatic  bacteriuria)</a:t>
            </a:r>
          </a:p>
          <a:p>
            <a:pPr algn="l" rtl="0">
              <a:buFont typeface="Arial" pitchFamily="34" charset="0"/>
              <a:buChar char="•"/>
            </a:pPr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Ultrasound scan to determine gestational age using</a:t>
            </a:r>
          </a:p>
          <a:p>
            <a:pPr algn="l">
              <a:buFont typeface="Arial" pitchFamily="34" charset="0"/>
              <a:buChar char="•"/>
            </a:pPr>
            <a:endParaRPr lang="ar-SA" sz="2400" b="1" dirty="0" smtClean="0">
              <a:solidFill>
                <a:srgbClr val="002060"/>
              </a:solidFill>
            </a:endParaRPr>
          </a:p>
        </p:txBody>
      </p:sp>
      <p:pic>
        <p:nvPicPr>
          <p:cNvPr id="20971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2564" y="168276"/>
            <a:ext cx="1341437" cy="23463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1048660" name="Rectangle 3"/>
          <p:cNvSpPr/>
          <p:nvPr/>
        </p:nvSpPr>
        <p:spPr>
          <a:xfrm>
            <a:off x="1295400" y="1371600"/>
            <a:ext cx="594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SCREENING FOR FETAL ANOMALIES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48662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algn="just" rtl="0" eaLnBrk="1" hangingPunct="1"/>
            <a:endParaRPr lang="en-US" sz="3600" b="1" u="sng" dirty="0" smtClean="0">
              <a:solidFill>
                <a:srgbClr val="FF0000"/>
              </a:solidFill>
            </a:endParaRPr>
          </a:p>
          <a:p>
            <a:pPr algn="just" rtl="0" eaLnBrk="1" hangingPunct="1"/>
            <a:r>
              <a:rPr lang="en-US" sz="3600" b="1" u="sng" dirty="0" smtClean="0">
                <a:solidFill>
                  <a:srgbClr val="FF0000"/>
                </a:solidFill>
              </a:rPr>
              <a:t>New</a:t>
            </a:r>
            <a:r>
              <a:rPr lang="en-US" sz="3600" b="1" dirty="0" smtClean="0"/>
              <a:t> The 'combined test' (</a:t>
            </a:r>
            <a:r>
              <a:rPr lang="en-US" sz="3600" b="1" dirty="0" err="1" smtClean="0"/>
              <a:t>nuchal</a:t>
            </a:r>
            <a:r>
              <a:rPr lang="en-US" sz="3600" b="1" dirty="0" smtClean="0"/>
              <a:t> translucency, beta-human chorionic </a:t>
            </a:r>
            <a:r>
              <a:rPr lang="en-US" sz="3600" b="1" dirty="0" err="1" smtClean="0"/>
              <a:t>gonadotrophin</a:t>
            </a:r>
            <a:r>
              <a:rPr lang="en-US" sz="3600" b="1" dirty="0" smtClean="0"/>
              <a:t>, pregnancy-associated plasma protein-A) should be offered to screen for Down's syndrome between 11 weeks 0 days and 13 weeks 6 days. 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algn="just" rtl="0" eaLnBrk="1" hangingPunct="1"/>
            <a:endParaRPr lang="en-US" sz="2800" dirty="0" smtClean="0"/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400" b="1" dirty="0" smtClean="0"/>
              <a:t>For women who book later in pregnancy the most clinically and cost-effective serum screening test (triple or quadruple test) should be </a:t>
            </a:r>
            <a:r>
              <a:rPr lang="en-US" sz="4400" b="1" dirty="0" err="1" smtClean="0"/>
              <a:t>offere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SCREENING FOR GESTATIONAL DIABETES</a:t>
            </a:r>
          </a:p>
        </p:txBody>
      </p:sp>
      <p:sp>
        <p:nvSpPr>
          <p:cNvPr id="104866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800" b="1" u="sng" dirty="0" smtClean="0">
                <a:solidFill>
                  <a:srgbClr val="FF0000"/>
                </a:solidFill>
              </a:rPr>
              <a:t>New</a:t>
            </a:r>
            <a:r>
              <a:rPr lang="en-US" sz="2800" b="1" dirty="0" smtClean="0"/>
              <a:t> risk factors for gestational diabetes :</a:t>
            </a:r>
          </a:p>
          <a:p>
            <a:pPr algn="l" rtl="0" eaLnBrk="1" hangingPunct="1"/>
            <a:r>
              <a:rPr lang="en-US" sz="2800" b="1" dirty="0" smtClean="0"/>
              <a:t>Body mass index above 30 kg/m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</a:t>
            </a:r>
          </a:p>
          <a:p>
            <a:pPr algn="l" rtl="0" eaLnBrk="1" hangingPunct="1"/>
            <a:r>
              <a:rPr lang="en-US" sz="2800" b="1" dirty="0" smtClean="0"/>
              <a:t>Previous </a:t>
            </a:r>
            <a:r>
              <a:rPr lang="en-US" sz="2800" b="1" dirty="0" err="1" smtClean="0"/>
              <a:t>macrosomic</a:t>
            </a:r>
            <a:r>
              <a:rPr lang="en-US" sz="2800" b="1" dirty="0" smtClean="0"/>
              <a:t> baby weighing 4.5 kg or above </a:t>
            </a:r>
          </a:p>
          <a:p>
            <a:pPr algn="l" rtl="0" eaLnBrk="1" hangingPunct="1"/>
            <a:r>
              <a:rPr lang="en-US" sz="2800" b="1" dirty="0" smtClean="0"/>
              <a:t>Previous gestational diabetes (refer to 'Diabetes in pregnancy</a:t>
            </a:r>
          </a:p>
          <a:p>
            <a:pPr algn="l" rtl="0" eaLnBrk="1" hangingPunct="1"/>
            <a:r>
              <a:rPr lang="en-US" sz="2800" b="1" dirty="0" smtClean="0"/>
              <a:t>Family history of diabetes (first-degree relative with diabetes)</a:t>
            </a:r>
          </a:p>
          <a:p>
            <a:pPr algn="l" rtl="0" eaLnBrk="1" hangingPunct="1"/>
            <a:r>
              <a:rPr lang="en-US" sz="2800" b="1" dirty="0" smtClean="0"/>
              <a:t>Family origin with a high prevalence of diabetes.</a:t>
            </a:r>
          </a:p>
          <a:p>
            <a:pPr algn="l" rtl="0" eaLnBrk="1" hangingPunct="1"/>
            <a:endParaRPr lang="en-US" sz="1800" dirty="0" smtClean="0"/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SCREENING FOR HAEMATOLOGICAL CONDITIONS</a:t>
            </a:r>
            <a:endParaRPr lang="en-US" dirty="0" smtClean="0"/>
          </a:p>
        </p:txBody>
      </p:sp>
      <p:sp>
        <p:nvSpPr>
          <p:cNvPr id="10486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algn="just" rtl="0" eaLnBrk="1" hangingPunct="1"/>
            <a:r>
              <a:rPr lang="en-US" sz="4400" b="1" u="sng" dirty="0" smtClean="0">
                <a:solidFill>
                  <a:srgbClr val="FF0000"/>
                </a:solidFill>
              </a:rPr>
              <a:t>New</a:t>
            </a:r>
            <a:r>
              <a:rPr lang="en-US" sz="4400" dirty="0" smtClean="0"/>
              <a:t> Screening for sickle cell diseases and </a:t>
            </a:r>
            <a:r>
              <a:rPr lang="en-US" sz="4400" dirty="0" err="1" smtClean="0"/>
              <a:t>thalassaemias</a:t>
            </a:r>
            <a:r>
              <a:rPr lang="en-US" sz="4400" dirty="0" smtClean="0"/>
              <a:t> should be offered to all women as early as possible in pregnancy (ideally by 10 weeks). </a:t>
            </a:r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Object 3"/>
          <p:cNvGraphicFramePr>
            <a:graphicFrameLocks noChangeAspect="1"/>
          </p:cNvGraphicFramePr>
          <p:nvPr/>
        </p:nvGraphicFramePr>
        <p:xfrm>
          <a:off x="146051" y="1123951"/>
          <a:ext cx="8763000" cy="547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hart" r:id="rId4" imgW="8267749" imgH="5515013" progId="MSGraph.Chart.8">
                  <p:embed followColorScheme="full"/>
                </p:oleObj>
              </mc:Choice>
              <mc:Fallback>
                <p:oleObj name="Chart" r:id="rId4" imgW="8267749" imgH="5515013" progId="MSGraph.Chart.8">
                  <p:embed followColorScheme="full"/>
                  <p:pic>
                    <p:nvPicPr>
                      <p:cNvPr id="2097183" name=""/>
                      <p:cNvPicPr>
                        <a:picLocks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051" y="1123951"/>
                        <a:ext cx="8763000" cy="547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04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09551"/>
            <a:ext cx="8618539" cy="86201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9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women receiving antenatal care from a health care provider?</a:t>
            </a:r>
            <a:endParaRPr lang="en-US" sz="3900" i="1">
              <a:latin typeface="Comic Sans MS" pitchFamily="66" charset="0"/>
            </a:endParaRPr>
          </a:p>
        </p:txBody>
      </p:sp>
      <p:sp>
        <p:nvSpPr>
          <p:cNvPr id="1048674" name="Text Box 5"/>
          <p:cNvSpPr txBox="1">
            <a:spLocks noChangeArrowheads="1"/>
          </p:cNvSpPr>
          <p:nvPr/>
        </p:nvSpPr>
        <p:spPr bwMode="auto">
          <a:xfrm>
            <a:off x="7069139" y="1363663"/>
            <a:ext cx="175418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 Percent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D:\obg asg\antenatal-caresreelakshmi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  <p:pic>
        <p:nvPicPr>
          <p:cNvPr id="2097154" name="Picture 3" descr="D:\obg asg\antenatal-caresreelakshmi-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  <p:pic>
        <p:nvPicPr>
          <p:cNvPr id="2097155" name="Picture 4" descr="D:\obg asg\antenatal-caresreelakshmi-6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  <p:pic>
        <p:nvPicPr>
          <p:cNvPr id="2097156" name="Picture 5" descr="D:\obg asg\antenatal-caresreelakshmi-7-6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  <p:pic>
        <p:nvPicPr>
          <p:cNvPr id="2097157" name="Picture 6" descr="D:\obg asg\antenatal-caresreelakshmi-8-6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  <p:pic>
        <p:nvPicPr>
          <p:cNvPr id="2097158" name="Picture 7" descr="D:\obg asg\antenatal-caresreelakshmi-9-6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  <p:pic>
        <p:nvPicPr>
          <p:cNvPr id="2097159" name="Picture 8" descr="D:\obg asg\antenatal-caresreelakshmi-10-63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  <p:pic>
        <p:nvPicPr>
          <p:cNvPr id="2097160" name="Picture 9" descr="D:\obg asg\antenatal-caresreelakshmi-11-63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  <p:pic>
        <p:nvPicPr>
          <p:cNvPr id="2097161" name="Picture 10" descr="D:\obg asg\antenatal-caresreelakshmi-3-63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00026"/>
            <a:ext cx="8047039" cy="538163"/>
          </a:xfrm>
          <a:noFill/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Source of Antenatal Care</a:t>
            </a:r>
            <a:endParaRPr lang="en-US" sz="4000" b="1" i="1">
              <a:solidFill>
                <a:srgbClr val="4D4D4D"/>
              </a:solidFill>
            </a:endParaRPr>
          </a:p>
        </p:txBody>
      </p:sp>
      <p:graphicFrame>
        <p:nvGraphicFramePr>
          <p:cNvPr id="4194306" name="Object 8"/>
          <p:cNvGraphicFramePr>
            <a:graphicFrameLocks noChangeAspect="1"/>
          </p:cNvGraphicFramePr>
          <p:nvPr/>
        </p:nvGraphicFramePr>
        <p:xfrm>
          <a:off x="296864" y="660401"/>
          <a:ext cx="8351837" cy="607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hart" r:id="rId3" imgW="8781986" imgH="6210362" progId="MSGraph.Chart.8">
                  <p:embed followColorScheme="full"/>
                </p:oleObj>
              </mc:Choice>
              <mc:Fallback>
                <p:oleObj name="Chart" r:id="rId3" imgW="8781986" imgH="6210362" progId="MSGraph.Chart.8">
                  <p:embed followColorScheme="full"/>
                  <p:pic>
                    <p:nvPicPr>
                      <p:cNvPr id="2097186" name=""/>
                      <p:cNvPicPr>
                        <a:picLocks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864" y="660401"/>
                        <a:ext cx="8351837" cy="607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79" name="Text Box 10"/>
          <p:cNvSpPr txBox="1">
            <a:spLocks noChangeArrowheads="1"/>
          </p:cNvSpPr>
          <p:nvPr/>
        </p:nvSpPr>
        <p:spPr bwMode="auto">
          <a:xfrm>
            <a:off x="6019800" y="1028701"/>
            <a:ext cx="11826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Percent</a:t>
            </a:r>
          </a:p>
        </p:txBody>
      </p:sp>
      <p:pic>
        <p:nvPicPr>
          <p:cNvPr id="2097184" name="Picture 11" descr="c:\Program Files\Common Files\Microsoft Shared\Clipart\cagcat50\pe01023_.wmf"/>
          <p:cNvPicPr>
            <a:picLocks noChangeAspect="1" noChangeArrowheads="1"/>
          </p:cNvPicPr>
          <p:nvPr/>
        </p:nvPicPr>
        <p:blipFill>
          <a:blip r:embed="rId5" cstate="print"/>
          <a:srcRect l="33405" t="26314"/>
          <a:stretch>
            <a:fillRect/>
          </a:stretch>
        </p:blipFill>
        <p:spPr bwMode="auto">
          <a:xfrm>
            <a:off x="7404100" y="895351"/>
            <a:ext cx="1471613" cy="2557463"/>
          </a:xfrm>
          <a:prstGeom prst="rect">
            <a:avLst/>
          </a:prstGeom>
          <a:noFill/>
        </p:spPr>
      </p:pic>
      <p:pic>
        <p:nvPicPr>
          <p:cNvPr id="2097185" name="Picture 12" descr="c:\Program Files\Common Files\Microsoft Shared\Clipart\cagcat50\pe01027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0540" y="1825626"/>
            <a:ext cx="1343025" cy="286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ext Box 1027"/>
          <p:cNvSpPr txBox="1">
            <a:spLocks noChangeArrowheads="1"/>
          </p:cNvSpPr>
          <p:nvPr/>
        </p:nvSpPr>
        <p:spPr bwMode="auto">
          <a:xfrm>
            <a:off x="1466850" y="2400300"/>
            <a:ext cx="6762751" cy="1569660"/>
          </a:xfrm>
          <a:prstGeom prst="rect">
            <a:avLst/>
          </a:prstGeom>
          <a:solidFill>
            <a:srgbClr val="CCE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omic Sans MS" pitchFamily="66" charset="0"/>
              </a:rPr>
              <a:t>51 percent of women received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</a:t>
            </a:r>
            <a:r>
              <a:rPr lang="en-US" sz="3200" b="1" smtClean="0">
                <a:solidFill>
                  <a:srgbClr val="000000"/>
                </a:solidFill>
                <a:latin typeface="Comic Sans MS" pitchFamily="66" charset="0"/>
              </a:rPr>
              <a:t> antenatal care</a:t>
            </a:r>
            <a:endParaRPr lang="en-US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34951" y="381000"/>
            <a:ext cx="8664575" cy="685800"/>
          </a:xfrm>
          <a:noFill/>
        </p:spPr>
        <p:txBody>
          <a:bodyPr/>
          <a:lstStyle/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Number of Antenatal Care Visits</a:t>
            </a:r>
          </a:p>
        </p:txBody>
      </p:sp>
      <p:graphicFrame>
        <p:nvGraphicFramePr>
          <p:cNvPr id="4194307" name="Object 1027"/>
          <p:cNvGraphicFramePr>
            <a:graphicFrameLocks noChangeAspect="1"/>
          </p:cNvGraphicFramePr>
          <p:nvPr/>
        </p:nvGraphicFramePr>
        <p:xfrm>
          <a:off x="609601" y="1219201"/>
          <a:ext cx="8107363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hart" r:id="rId3" imgW="6086357" imgH="3990968" progId="MSGraph.Chart.8">
                  <p:embed followColorScheme="full"/>
                </p:oleObj>
              </mc:Choice>
              <mc:Fallback>
                <p:oleObj name="Chart" r:id="rId3" imgW="6086357" imgH="3990968" progId="MSGraph.Chart.8">
                  <p:embed followColorScheme="full"/>
                  <p:pic>
                    <p:nvPicPr>
                      <p:cNvPr id="2097187" name=""/>
                      <p:cNvPicPr>
                        <a:picLocks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1" y="1219201"/>
                        <a:ext cx="8107363" cy="507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83" name="Text Box 1029"/>
          <p:cNvSpPr txBox="1">
            <a:spLocks noChangeArrowheads="1"/>
          </p:cNvSpPr>
          <p:nvPr/>
        </p:nvSpPr>
        <p:spPr bwMode="auto">
          <a:xfrm>
            <a:off x="7623177" y="1706564"/>
            <a:ext cx="134302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 Percent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1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94307" grpId="0"/>
      <p:bldP spid="104868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34951" y="231776"/>
            <a:ext cx="8686800" cy="896938"/>
          </a:xfrm>
          <a:noFill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How many months pregnant are women at their first ANC visit?</a:t>
            </a:r>
          </a:p>
        </p:txBody>
      </p:sp>
      <p:graphicFrame>
        <p:nvGraphicFramePr>
          <p:cNvPr id="4194308" name="Object 1030"/>
          <p:cNvGraphicFramePr>
            <a:graphicFrameLocks noChangeAspect="1"/>
          </p:cNvGraphicFramePr>
          <p:nvPr/>
        </p:nvGraphicFramePr>
        <p:xfrm>
          <a:off x="150813" y="876300"/>
          <a:ext cx="8818563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hart" r:id="rId3" imgW="6086357" imgH="3990968" progId="MSGraph.Chart.8">
                  <p:embed followColorScheme="full"/>
                </p:oleObj>
              </mc:Choice>
              <mc:Fallback>
                <p:oleObj name="Chart" r:id="rId3" imgW="6086357" imgH="3990968" progId="MSGraph.Chart.8">
                  <p:embed followColorScheme="full"/>
                  <p:pic>
                    <p:nvPicPr>
                      <p:cNvPr id="2097188" name=""/>
                      <p:cNvPicPr>
                        <a:picLocks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813" y="876300"/>
                        <a:ext cx="8818563" cy="569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85" name="Text Box 1031"/>
          <p:cNvSpPr txBox="1">
            <a:spLocks noChangeArrowheads="1"/>
          </p:cNvSpPr>
          <p:nvPr/>
        </p:nvSpPr>
        <p:spPr bwMode="auto">
          <a:xfrm>
            <a:off x="7145339" y="2306638"/>
            <a:ext cx="175418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 Percent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1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94308" grpId="0"/>
      <p:bldP spid="1048685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ext Box 5"/>
          <p:cNvSpPr txBox="1">
            <a:spLocks noChangeArrowheads="1"/>
          </p:cNvSpPr>
          <p:nvPr/>
        </p:nvSpPr>
        <p:spPr bwMode="auto">
          <a:xfrm>
            <a:off x="669926" y="2886075"/>
            <a:ext cx="7815263" cy="1963614"/>
          </a:xfrm>
          <a:prstGeom prst="rect">
            <a:avLst/>
          </a:prstGeom>
          <a:solidFill>
            <a:srgbClr val="CCE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u="sng" smtClean="0">
                <a:solidFill>
                  <a:srgbClr val="000000"/>
                </a:solidFill>
                <a:latin typeface="Comic Sans MS" pitchFamily="66" charset="0"/>
              </a:rPr>
              <a:t>Median number of months at 1</a:t>
            </a:r>
            <a:r>
              <a:rPr lang="en-US" sz="3200" b="1" u="sng" baseline="30000" smtClean="0">
                <a:solidFill>
                  <a:srgbClr val="000000"/>
                </a:solidFill>
                <a:latin typeface="Comic Sans MS" pitchFamily="66" charset="0"/>
              </a:rPr>
              <a:t>st</a:t>
            </a:r>
            <a:r>
              <a:rPr lang="en-US" sz="3200" b="1" u="sng" smtClean="0">
                <a:solidFill>
                  <a:srgbClr val="000000"/>
                </a:solidFill>
                <a:latin typeface="Comic Sans MS" pitchFamily="66" charset="0"/>
              </a:rPr>
              <a:t> visit</a:t>
            </a:r>
            <a:endParaRPr lang="en-US" sz="3200" b="1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omic Sans MS" pitchFamily="66" charset="0"/>
              </a:rPr>
              <a:t>Urban areas: 4.0 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omic Sans MS" pitchFamily="66" charset="0"/>
              </a:rPr>
              <a:t>Rural areas: 5.1 </a:t>
            </a:r>
            <a:r>
              <a:rPr lang="en-US" sz="320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48687" name="Rectangle 7"/>
          <p:cNvSpPr>
            <a:spLocks noGrp="1" noChangeArrowheads="1"/>
          </p:cNvSpPr>
          <p:nvPr>
            <p:ph type="title"/>
          </p:nvPr>
        </p:nvSpPr>
        <p:spPr>
          <a:xfrm>
            <a:off x="234951" y="231776"/>
            <a:ext cx="8686800" cy="896938"/>
          </a:xfrm>
          <a:noFill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How many months pregnant are women at their first ANC visit?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6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3088" y="227013"/>
            <a:ext cx="8005763" cy="639762"/>
          </a:xfrm>
          <a:noFill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Quality of Antenatal Care</a:t>
            </a:r>
            <a:endParaRPr lang="en-US" sz="4000" i="1">
              <a:solidFill>
                <a:srgbClr val="4D4D4D"/>
              </a:solidFill>
            </a:endParaRPr>
          </a:p>
        </p:txBody>
      </p:sp>
      <p:graphicFrame>
        <p:nvGraphicFramePr>
          <p:cNvPr id="4194309" name="Object 1028"/>
          <p:cNvGraphicFramePr>
            <a:graphicFrameLocks noChangeAspect="1"/>
          </p:cNvGraphicFramePr>
          <p:nvPr/>
        </p:nvGraphicFramePr>
        <p:xfrm>
          <a:off x="587375" y="858838"/>
          <a:ext cx="81407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Chart" r:id="rId3" imgW="7600995" imgH="5667255" progId="MSGraph.Chart.8">
                  <p:embed followColorScheme="full"/>
                </p:oleObj>
              </mc:Choice>
              <mc:Fallback>
                <p:oleObj name="Chart" r:id="rId3" imgW="7600995" imgH="5667255" progId="MSGraph.Chart.8">
                  <p:embed followColorScheme="full"/>
                  <p:pic>
                    <p:nvPicPr>
                      <p:cNvPr id="2097189" name=""/>
                      <p:cNvPicPr>
                        <a:picLocks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375" y="858838"/>
                        <a:ext cx="8140700" cy="569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89" name="Text Box 1035"/>
          <p:cNvSpPr txBox="1">
            <a:spLocks noChangeArrowheads="1"/>
          </p:cNvSpPr>
          <p:nvPr/>
        </p:nvSpPr>
        <p:spPr bwMode="auto">
          <a:xfrm>
            <a:off x="7081839" y="1219201"/>
            <a:ext cx="175418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 Percent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3514" y="165101"/>
            <a:ext cx="8847137" cy="86201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Does tetanus toxoid coverage vary by zone and region?</a:t>
            </a:r>
            <a:endParaRPr lang="en-US" sz="4000" i="1">
              <a:latin typeface="Comic Sans MS" pitchFamily="66" charset="0"/>
            </a:endParaRPr>
          </a:p>
        </p:txBody>
      </p:sp>
      <p:graphicFrame>
        <p:nvGraphicFramePr>
          <p:cNvPr id="4194310" name="Object 1027"/>
          <p:cNvGraphicFramePr>
            <a:graphicFrameLocks noChangeAspect="1"/>
          </p:cNvGraphicFramePr>
          <p:nvPr/>
        </p:nvGraphicFramePr>
        <p:xfrm>
          <a:off x="-1524000" y="457201"/>
          <a:ext cx="8763000" cy="557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hart" r:id="rId3" imgW="8267749" imgH="5515013" progId="MSGraph.Chart.8">
                  <p:embed followColorScheme="full"/>
                </p:oleObj>
              </mc:Choice>
              <mc:Fallback>
                <p:oleObj name="Chart" r:id="rId3" imgW="8267749" imgH="5515013" progId="MSGraph.Chart.8">
                  <p:embed followColorScheme="full"/>
                  <p:pic>
                    <p:nvPicPr>
                      <p:cNvPr id="2097190" name=""/>
                      <p:cNvPicPr>
                        <a:picLocks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24000" y="457201"/>
                        <a:ext cx="8763000" cy="557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91" name="Text Box 1028"/>
          <p:cNvSpPr txBox="1">
            <a:spLocks noChangeArrowheads="1"/>
          </p:cNvSpPr>
          <p:nvPr/>
        </p:nvSpPr>
        <p:spPr bwMode="auto">
          <a:xfrm>
            <a:off x="5942835" y="1300164"/>
            <a:ext cx="300114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omic Sans MS" pitchFamily="66" charset="0"/>
              </a:rPr>
              <a:t>Percent of women receiving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omic Sans MS" pitchFamily="66" charset="0"/>
              </a:rPr>
              <a:t>two or more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omic Sans MS" pitchFamily="66" charset="0"/>
              </a:rPr>
              <a:t>tetanus toxoid injections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2" descr="D:\obg asg\antenatal-caresreelakshmi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Picture 2" descr="D:\obg asg\antenatal-caresreelakshmi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Picture 2" descr="D:\obg asg\antenatal-caresreelakshmi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D:\obg asg\antenatal-caresreelakshmi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be remembered……</a:t>
            </a:r>
            <a:endParaRPr lang="en-IN" dirty="0"/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en-US" sz="2000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Early 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registration of pregnancies (12 – 16 weeks)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Minimum 3 antenatal visits (20,32,36 weeks) check-ups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Verdana" pitchFamily="34" charset="0"/>
              </a:rPr>
              <a:t>Anaemia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 prophylaxis ( Iron and Folic acid tablets)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Two doses of TT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Minimum investigations( Weight, </a:t>
            </a:r>
            <a:r>
              <a:rPr lang="en-US" sz="2400" b="1" dirty="0" err="1">
                <a:solidFill>
                  <a:schemeClr val="bg1"/>
                </a:solidFill>
                <a:latin typeface="Verdana" pitchFamily="34" charset="0"/>
              </a:rPr>
              <a:t>B.P,Blood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 group, Rh typing, Urine </a:t>
            </a:r>
            <a:r>
              <a:rPr lang="en-US" sz="2400" b="1" dirty="0" err="1">
                <a:solidFill>
                  <a:schemeClr val="bg1"/>
                </a:solidFill>
                <a:latin typeface="Verdana" pitchFamily="34" charset="0"/>
              </a:rPr>
              <a:t>examination,VDRL,HIV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 (TRIDOT TEST)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be remembered……..</a:t>
            </a:r>
            <a:endParaRPr lang="en-IN" dirty="0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2000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Identification 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of high risk group, Early detection of complication of pregnancy  &amp; timely , 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safe.</a:t>
            </a:r>
          </a:p>
          <a:p>
            <a:pPr>
              <a:lnSpc>
                <a:spcPct val="150000"/>
              </a:lnSpc>
              <a:buNone/>
            </a:pPr>
            <a:endParaRPr lang="en-US" sz="2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Health education on diet, breast feeding, care of breast, personnel hygiene during pregnancy,&amp; family planning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104869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Antenatal care is very essential for bringing up healthier generations. Only healthy mother can produce a healthy offspring.</a:t>
            </a:r>
          </a:p>
          <a:p>
            <a:endParaRPr lang="en-US" dirty="0"/>
          </a:p>
        </p:txBody>
      </p:sp>
      <p:pic>
        <p:nvPicPr>
          <p:cNvPr id="2097194" name="Picture 18" descr="J:\DVADNAIS\IN\Nepal\Photos\Nepal12a.tif"/>
          <p:cNvPicPr>
            <a:picLocks noChangeAspect="1" noChangeArrowheads="1"/>
          </p:cNvPicPr>
          <p:nvPr/>
        </p:nvPicPr>
        <p:blipFill>
          <a:blip r:embed="rId2"/>
          <a:srcRect l="6583" t="16364" r="21385"/>
          <a:stretch>
            <a:fillRect/>
          </a:stretch>
        </p:blipFill>
        <p:spPr bwMode="auto">
          <a:xfrm>
            <a:off x="5105400" y="3352800"/>
            <a:ext cx="3962400" cy="35052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9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509"/>
            <a:ext cx="9144000" cy="6846491"/>
          </a:xfrm>
        </p:spPr>
      </p:pic>
      <p:sp>
        <p:nvSpPr>
          <p:cNvPr id="1048702" name="Text Placeholder 3"/>
          <p:cNvSpPr>
            <a:spLocks noGrp="1"/>
          </p:cNvSpPr>
          <p:nvPr>
            <p:ph type="body" sz="half" idx="2"/>
          </p:nvPr>
        </p:nvSpPr>
        <p:spPr>
          <a:xfrm rot="20718522">
            <a:off x="1792288" y="5367339"/>
            <a:ext cx="5486400" cy="804862"/>
          </a:xfrm>
        </p:spPr>
        <p:txBody>
          <a:bodyPr/>
          <a:lstStyle/>
          <a:p>
            <a:r>
              <a:rPr lang="en-US" sz="6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hiller" pitchFamily="82" charset="0"/>
              </a:rPr>
              <a:t>Thank you……</a:t>
            </a:r>
            <a:endParaRPr lang="en-IN" sz="6600" dirty="0">
              <a:solidFill>
                <a:schemeClr val="bg2">
                  <a:lumMod val="20000"/>
                  <a:lumOff val="80000"/>
                </a:schemeClr>
              </a:solidFill>
              <a:latin typeface="Chiller" pitchFamily="8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 descr="D:\obg asg\antenatal-caresreelakshmi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D:\obg asg\antenatal-caresreelakshmi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On-screen Show (4:3)</PresentationFormat>
  <Paragraphs>345</Paragraphs>
  <Slides>73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7" baseType="lpstr">
      <vt:lpstr>宋体</vt:lpstr>
      <vt:lpstr>Aharoni</vt:lpstr>
      <vt:lpstr>Algerian</vt:lpstr>
      <vt:lpstr>Arial</vt:lpstr>
      <vt:lpstr>Calibri</vt:lpstr>
      <vt:lpstr>Chiller</vt:lpstr>
      <vt:lpstr>Comic Sans MS</vt:lpstr>
      <vt:lpstr>Gill Sans MT</vt:lpstr>
      <vt:lpstr>Times New Roman</vt:lpstr>
      <vt:lpstr>Verdana</vt:lpstr>
      <vt:lpstr>Wingdings</vt:lpstr>
      <vt:lpstr>Default Design</vt:lpstr>
      <vt:lpstr>1_Office Theme</vt:lpstr>
      <vt:lpstr>Chart</vt:lpstr>
      <vt:lpstr>Antenatal Care</vt:lpstr>
      <vt:lpstr>DEFINITION </vt:lpstr>
      <vt:lpstr>GOALS</vt:lpstr>
      <vt:lpstr>IMPORTANCE OF ANTENATAL CARE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 FOR ANTENATAL VISITS:</vt:lpstr>
      <vt:lpstr>    </vt:lpstr>
      <vt:lpstr>PowerPoint Presentation</vt:lpstr>
      <vt:lpstr>  GESTATIONAL AGE ASSESSMENT </vt:lpstr>
      <vt:lpstr>PowerPoint Presentation</vt:lpstr>
      <vt:lpstr>FETAL KICK COUNT</vt:lpstr>
      <vt:lpstr>PHYSICAL EXAMINATIONS </vt:lpstr>
      <vt:lpstr>PowerPoint Presentation</vt:lpstr>
      <vt:lpstr>PowerPoint Presentation</vt:lpstr>
      <vt:lpstr>BREECH PRESENTATION AT TERM</vt:lpstr>
      <vt:lpstr>Health Teaching during the First Trimester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DISCOMFORTS OF PREGNANCY ANDRELIEF MEASURES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ANAEMIA </vt:lpstr>
      <vt:lpstr> BLOOD GROUPING AND RH FACTOR </vt:lpstr>
      <vt:lpstr>BOOKING APPOINTMENT (IDEALLY BY 10 WEEKS)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SCREENING FOR FETAL ANOMALIES  </vt:lpstr>
      <vt:lpstr>PowerPoint Presentation</vt:lpstr>
      <vt:lpstr>SCREENING FOR GESTATIONAL DIABETES</vt:lpstr>
      <vt:lpstr>SCREENING FOR HAEMATOLOGICAL CONDITIONS</vt:lpstr>
      <vt:lpstr>Are women receiving antenatal care from a health care provider?</vt:lpstr>
      <vt:lpstr>Source of Antenatal Care</vt:lpstr>
      <vt:lpstr>PowerPoint Presentation</vt:lpstr>
      <vt:lpstr>Number of Antenatal Care Visits</vt:lpstr>
      <vt:lpstr>How many months pregnant are women at their first ANC visit?</vt:lpstr>
      <vt:lpstr>How many months pregnant are women at their first ANC visit?</vt:lpstr>
      <vt:lpstr>Quality of Antenatal Care</vt:lpstr>
      <vt:lpstr>Does tetanus toxoid coverage vary by zone and region?</vt:lpstr>
      <vt:lpstr>PowerPoint Presentation</vt:lpstr>
      <vt:lpstr>PowerPoint Presentation</vt:lpstr>
      <vt:lpstr>PowerPoint Presentation</vt:lpstr>
      <vt:lpstr>Points to be remembered……</vt:lpstr>
      <vt:lpstr>Points to be remembered……..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Dr.ARUN</dc:creator>
  <cp:lastModifiedBy>Lib Lab One</cp:lastModifiedBy>
  <cp:revision>1</cp:revision>
  <dcterms:created xsi:type="dcterms:W3CDTF">2006-08-15T13:00:00Z</dcterms:created>
  <dcterms:modified xsi:type="dcterms:W3CDTF">2021-11-19T09:36:16Z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4402210d14fd424b8fc60bb43f4c4e16</vt:lpwstr>
  </property>
</Properties>
</file>